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0" r:id="rId5"/>
  </p:sldMasterIdLst>
  <p:notesMasterIdLst>
    <p:notesMasterId r:id="rId13"/>
  </p:notesMasterIdLst>
  <p:sldIdLst>
    <p:sldId id="264" r:id="rId6"/>
    <p:sldId id="290" r:id="rId7"/>
    <p:sldId id="809" r:id="rId8"/>
    <p:sldId id="804" r:id="rId9"/>
    <p:sldId id="806" r:id="rId10"/>
    <p:sldId id="1113" r:id="rId11"/>
    <p:sldId id="81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9" autoAdjust="0"/>
    <p:restoredTop sz="94558"/>
  </p:normalViewPr>
  <p:slideViewPr>
    <p:cSldViewPr snapToGrid="0">
      <p:cViewPr varScale="1">
        <p:scale>
          <a:sx n="121" d="100"/>
          <a:sy n="121" d="100"/>
        </p:scale>
        <p:origin x="53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E3ED0-DFAC-4173-846A-561F98E92EFB}" type="datetimeFigureOut">
              <a:rPr lang="en-AU" smtClean="0"/>
              <a:t>20/11/2024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8359A-6B43-479A-95CA-66013539C8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6921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C95C-5CEC-8645-AB33-59D2366BC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06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Speaking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So what exactly can you study at UQ? Let’s take a closer look.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C95C-5CEC-8645-AB33-59D2366BC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31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UQ Alumni, Club Members, Staff &amp; Current Students </a:t>
            </a:r>
          </a:p>
          <a:p>
            <a:endParaRPr lang="en-US" dirty="0"/>
          </a:p>
          <a:p>
            <a:r>
              <a:rPr lang="en-US" dirty="0"/>
              <a:t>3 Elite UQ Student-Athletes (all medaled)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05BAA-92F6-4DEA-A832-E4B15A2F525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61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3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200" b="0" baseline="0" dirty="0">
                <a:latin typeface="Arial" pitchFamily="34" charset="0"/>
                <a:cs typeface="Arial" pitchFamily="34" charset="0"/>
              </a:rPr>
              <a:t>Sport is a big part of the UQ identify. </a:t>
            </a:r>
            <a:r>
              <a:rPr lang="en-AU" sz="1200" dirty="0">
                <a:latin typeface="Arial" pitchFamily="34" charset="0"/>
                <a:cs typeface="Arial" pitchFamily="34" charset="0"/>
              </a:rPr>
              <a:t>Located at UQ’s St Lucia and Gatton campuses, UQ sport offers the UQ community a variety of options to keep fit and meet new people whilst you study at university! </a:t>
            </a:r>
          </a:p>
          <a:p>
            <a:pPr defTabSz="9213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200" dirty="0">
              <a:latin typeface="Arial" pitchFamily="34" charset="0"/>
              <a:cs typeface="Arial" pitchFamily="34" charset="0"/>
            </a:endParaRPr>
          </a:p>
          <a:p>
            <a:pPr defTabSz="9213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200" dirty="0">
                <a:latin typeface="Arial" pitchFamily="34" charset="0"/>
                <a:cs typeface="Arial" pitchFamily="34" charset="0"/>
              </a:rPr>
              <a:t>This includes;</a:t>
            </a:r>
          </a:p>
          <a:p>
            <a:pPr defTabSz="9213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200" dirty="0">
                <a:latin typeface="Arial" pitchFamily="34" charset="0"/>
                <a:cs typeface="Arial" pitchFamily="34" charset="0"/>
              </a:rPr>
              <a:t>	- more than 70 sports and activities (including 80+ group fitness classes per week!)</a:t>
            </a:r>
          </a:p>
          <a:p>
            <a:pPr defTabSz="9213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200" dirty="0">
                <a:latin typeface="Arial" pitchFamily="34" charset="0"/>
                <a:cs typeface="Arial" pitchFamily="34" charset="0"/>
              </a:rPr>
              <a:t>	- 5 social sport options and almost 40 sporting clubs</a:t>
            </a:r>
          </a:p>
          <a:p>
            <a:pPr defTabSz="9213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200" dirty="0">
                <a:latin typeface="Arial" pitchFamily="34" charset="0"/>
                <a:cs typeface="Arial" pitchFamily="34" charset="0"/>
              </a:rPr>
              <a:t>	- a three-level weights and cardio gym at the St Lucia campus </a:t>
            </a:r>
          </a:p>
          <a:p>
            <a:pPr defTabSz="9213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200" dirty="0">
                <a:latin typeface="Arial" pitchFamily="34" charset="0"/>
                <a:cs typeface="Arial" pitchFamily="34" charset="0"/>
              </a:rPr>
              <a:t>	- two swimming pools (with a third pool under construction!)</a:t>
            </a:r>
          </a:p>
          <a:p>
            <a:pPr defTabSz="9213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200" dirty="0">
                <a:latin typeface="Arial" pitchFamily="34" charset="0"/>
                <a:cs typeface="Arial" pitchFamily="34" charset="0"/>
              </a:rPr>
              <a:t>	- an Olympic standard athletics track</a:t>
            </a:r>
          </a:p>
          <a:p>
            <a:pPr defTabSz="9213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200" dirty="0">
                <a:latin typeface="Arial" pitchFamily="34" charset="0"/>
                <a:cs typeface="Arial" pitchFamily="34" charset="0"/>
              </a:rPr>
              <a:t>	- nine sporting fields</a:t>
            </a:r>
            <a:r>
              <a:rPr lang="en-AU" sz="1200" baseline="0" dirty="0">
                <a:latin typeface="Arial" pitchFamily="34" charset="0"/>
                <a:cs typeface="Arial" pitchFamily="34" charset="0"/>
              </a:rPr>
              <a:t> and </a:t>
            </a:r>
            <a:r>
              <a:rPr lang="en-AU" sz="1200" dirty="0">
                <a:latin typeface="Arial" pitchFamily="34" charset="0"/>
                <a:cs typeface="Arial" pitchFamily="34" charset="0"/>
              </a:rPr>
              <a:t>21 tennis courts</a:t>
            </a:r>
          </a:p>
          <a:p>
            <a:pPr defTabSz="9213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200" dirty="0">
              <a:latin typeface="Arial" pitchFamily="34" charset="0"/>
              <a:cs typeface="Arial" pitchFamily="34" charset="0"/>
            </a:endParaRPr>
          </a:p>
          <a:p>
            <a:pPr defTabSz="9213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200" dirty="0">
                <a:latin typeface="Arial" pitchFamily="34" charset="0"/>
                <a:cs typeface="Arial" pitchFamily="34" charset="0"/>
              </a:rPr>
              <a:t>Construction</a:t>
            </a:r>
            <a:r>
              <a:rPr lang="en-AU" sz="1200" baseline="0" dirty="0">
                <a:latin typeface="Arial" pitchFamily="34" charset="0"/>
                <a:cs typeface="Arial" pitchFamily="34" charset="0"/>
              </a:rPr>
              <a:t> is also underway for UQ to be home to a 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new world-class, integrated health, wellbeing and sports facility, projected to be completed in 2022. 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05BAA-92F6-4DEA-A832-E4B15A2F525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4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05BAA-92F6-4DEA-A832-E4B15A2F525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47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359A-6B43-479A-95CA-66013539C8AC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2432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359A-6B43-479A-95CA-66013539C8A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8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38A1-ED22-BB66-5B0E-D759B7565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000" y="1080000"/>
            <a:ext cx="9144000" cy="2520000"/>
          </a:xfrm>
        </p:spPr>
        <p:txBody>
          <a:bodyPr lIns="0" tIns="0" rIns="0" bIns="0" anchor="t" anchorCtr="0"/>
          <a:lstStyle>
            <a:lvl1pPr algn="ctr"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52D00-DBAB-4D8A-A656-A241A77AE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000" y="3600000"/>
            <a:ext cx="9144000" cy="1440000"/>
          </a:xfrm>
        </p:spPr>
        <p:txBody>
          <a:bodyPr lIns="0" tIns="0" rIns="0" bIns="0"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08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3999"/>
            <a:ext cx="11689200" cy="6353999"/>
          </a:xfrm>
          <a:prstGeom prst="rect">
            <a:avLst/>
          </a:prstGeom>
          <a:gradFill flip="none" rotWithShape="1">
            <a:gsLst>
              <a:gs pos="0">
                <a:srgbClr val="962A8B"/>
              </a:gs>
              <a:gs pos="80000">
                <a:srgbClr val="51247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CF38EA1-9C82-CAC0-9AB7-637031D5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7E7115-4FED-F34A-B40F-AE0621BE1EA3}"/>
              </a:ext>
            </a:extLst>
          </p:cNvPr>
          <p:cNvSpPr txBox="1"/>
          <p:nvPr userDrawn="1"/>
        </p:nvSpPr>
        <p:spPr>
          <a:xfrm>
            <a:off x="720000" y="2124000"/>
            <a:ext cx="3637688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800"/>
              </a:spcAft>
            </a:pPr>
            <a:r>
              <a:rPr lang="en-AU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UQ’s pharmacy and health campus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E26B8C-4B38-5FD8-70D5-2B9306A55BAA}"/>
              </a:ext>
            </a:extLst>
          </p:cNvPr>
          <p:cNvSpPr txBox="1"/>
          <p:nvPr userDrawn="1"/>
        </p:nvSpPr>
        <p:spPr>
          <a:xfrm>
            <a:off x="720000" y="720000"/>
            <a:ext cx="4075520" cy="13295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5400" b="1" spc="-15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Dutton park campus</a:t>
            </a:r>
            <a:endParaRPr lang="en-AU" sz="5400" spc="-15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circular map with a green point and white text&#10;&#10;Description automatically generated">
            <a:extLst>
              <a:ext uri="{FF2B5EF4-FFF2-40B4-BE49-F238E27FC236}">
                <a16:creationId xmlns:a16="http://schemas.microsoft.com/office/drawing/2014/main" id="{F6E8F6CA-6F9D-311A-589E-5006F134D5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2772000"/>
            <a:ext cx="3378200" cy="3365500"/>
          </a:xfrm>
          <a:prstGeom prst="rect">
            <a:avLst/>
          </a:prstGeom>
        </p:spPr>
      </p:pic>
      <p:pic>
        <p:nvPicPr>
          <p:cNvPr id="10" name="Picture 9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11313418-C93A-2552-D3A8-7DB78ADEA3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400" y="254001"/>
            <a:ext cx="5829300" cy="6350000"/>
          </a:xfrm>
          <a:prstGeom prst="rect">
            <a:avLst/>
          </a:prstGeom>
        </p:spPr>
      </p:pic>
      <p:pic>
        <p:nvPicPr>
          <p:cNvPr id="13" name="Picture 1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23E6D08-F6A8-6B37-4BD3-01A98BF0B1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4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purple sign&#10;&#10;Description automatically generated">
            <a:extLst>
              <a:ext uri="{FF2B5EF4-FFF2-40B4-BE49-F238E27FC236}">
                <a16:creationId xmlns:a16="http://schemas.microsoft.com/office/drawing/2014/main" id="{98A06E40-C5BF-DFD1-C90E-7C939B03CE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pic>
        <p:nvPicPr>
          <p:cNvPr id="6" name="Picture 5" descr="Women sitting at a table with laptops&#10;&#10;Description automatically generated">
            <a:extLst>
              <a:ext uri="{FF2B5EF4-FFF2-40B4-BE49-F238E27FC236}">
                <a16:creationId xmlns:a16="http://schemas.microsoft.com/office/drawing/2014/main" id="{F1BE0604-6315-1EE9-3A83-AD58B26B66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399" y="0"/>
            <a:ext cx="10896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40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purple sign&#10;&#10;Description automatically generated">
            <a:extLst>
              <a:ext uri="{FF2B5EF4-FFF2-40B4-BE49-F238E27FC236}">
                <a16:creationId xmlns:a16="http://schemas.microsoft.com/office/drawing/2014/main" id="{98A06E40-C5BF-DFD1-C90E-7C939B03CE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pic>
        <p:nvPicPr>
          <p:cNvPr id="5" name="Picture 4" descr="A child sitting in a chair with a red line&#10;&#10;Description automatically generated">
            <a:extLst>
              <a:ext uri="{FF2B5EF4-FFF2-40B4-BE49-F238E27FC236}">
                <a16:creationId xmlns:a16="http://schemas.microsoft.com/office/drawing/2014/main" id="{23B33572-8EB3-412C-5FE5-C0BFF292C7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300" y="0"/>
            <a:ext cx="7124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99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purple sign&#10;&#10;Description automatically generated">
            <a:extLst>
              <a:ext uri="{FF2B5EF4-FFF2-40B4-BE49-F238E27FC236}">
                <a16:creationId xmlns:a16="http://schemas.microsoft.com/office/drawing/2014/main" id="{98A06E40-C5BF-DFD1-C90E-7C939B03CE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pic>
        <p:nvPicPr>
          <p:cNvPr id="5" name="Picture 4" descr="Two women in graduation gowns and caps&#10;&#10;Description automatically generated">
            <a:extLst>
              <a:ext uri="{FF2B5EF4-FFF2-40B4-BE49-F238E27FC236}">
                <a16:creationId xmlns:a16="http://schemas.microsoft.com/office/drawing/2014/main" id="{7397A3A6-F794-0F34-90BD-35A6FD5C25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100" y="0"/>
            <a:ext cx="707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28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purple sign&#10;&#10;Description automatically generated">
            <a:extLst>
              <a:ext uri="{FF2B5EF4-FFF2-40B4-BE49-F238E27FC236}">
                <a16:creationId xmlns:a16="http://schemas.microsoft.com/office/drawing/2014/main" id="{98A06E40-C5BF-DFD1-C90E-7C939B03CE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pic>
        <p:nvPicPr>
          <p:cNvPr id="7" name="Picture 6" descr="A person running with a ball&#10;&#10;Description automatically generated">
            <a:extLst>
              <a:ext uri="{FF2B5EF4-FFF2-40B4-BE49-F238E27FC236}">
                <a16:creationId xmlns:a16="http://schemas.microsoft.com/office/drawing/2014/main" id="{DEE0185D-3925-B7C3-27CC-C53A459426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00" y="0"/>
            <a:ext cx="721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80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purple sign&#10;&#10;Description automatically generated">
            <a:extLst>
              <a:ext uri="{FF2B5EF4-FFF2-40B4-BE49-F238E27FC236}">
                <a16:creationId xmlns:a16="http://schemas.microsoft.com/office/drawing/2014/main" id="{98A06E40-C5BF-DFD1-C90E-7C939B03CE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pic>
        <p:nvPicPr>
          <p:cNvPr id="10" name="Picture 9" descr="A person in a purple shirt&#10;&#10;Description automatically generated">
            <a:extLst>
              <a:ext uri="{FF2B5EF4-FFF2-40B4-BE49-F238E27FC236}">
                <a16:creationId xmlns:a16="http://schemas.microsoft.com/office/drawing/2014/main" id="{3B4289B9-248F-2922-B48E-B89E731BD6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900" y="0"/>
            <a:ext cx="689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1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gradFill flip="none" rotWithShape="1">
            <a:gsLst>
              <a:gs pos="0">
                <a:srgbClr val="962A8B"/>
              </a:gs>
              <a:gs pos="80000">
                <a:srgbClr val="51247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CF38EA1-9C82-CAC0-9AB7-637031D5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pic>
        <p:nvPicPr>
          <p:cNvPr id="4" name="Picture 3" descr="A person looking at a book&#10;&#10;Description automatically generated">
            <a:extLst>
              <a:ext uri="{FF2B5EF4-FFF2-40B4-BE49-F238E27FC236}">
                <a16:creationId xmlns:a16="http://schemas.microsoft.com/office/drawing/2014/main" id="{B2AFC5A5-5CC9-4DFC-F0C3-3C12A1DB9D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9901"/>
            <a:ext cx="12192000" cy="51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58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gradFill flip="none" rotWithShape="1">
            <a:gsLst>
              <a:gs pos="0">
                <a:srgbClr val="962A8B"/>
              </a:gs>
              <a:gs pos="80000">
                <a:srgbClr val="51247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CF38EA1-9C82-CAC0-9AB7-637031D5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pic>
        <p:nvPicPr>
          <p:cNvPr id="4" name="Picture 3" descr="A group of women smiling and holding bags&#10;&#10;Description automatically generated">
            <a:extLst>
              <a:ext uri="{FF2B5EF4-FFF2-40B4-BE49-F238E27FC236}">
                <a16:creationId xmlns:a16="http://schemas.microsoft.com/office/drawing/2014/main" id="{DE66E148-DCE9-28C7-BFA4-FDB87BBA5E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813" y="1451728"/>
            <a:ext cx="8981187" cy="540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75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gradFill flip="none" rotWithShape="1">
            <a:gsLst>
              <a:gs pos="0">
                <a:srgbClr val="962A8B"/>
              </a:gs>
              <a:gs pos="80000">
                <a:srgbClr val="51247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CF38EA1-9C82-CAC0-9AB7-637031D5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pic>
        <p:nvPicPr>
          <p:cNvPr id="4" name="Picture 3" descr="A person holding a machine&#10;&#10;Description automatically generated">
            <a:extLst>
              <a:ext uri="{FF2B5EF4-FFF2-40B4-BE49-F238E27FC236}">
                <a16:creationId xmlns:a16="http://schemas.microsoft.com/office/drawing/2014/main" id="{EA3F0676-8DBA-7086-A2C0-1D759B3BEE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361" y="1871331"/>
            <a:ext cx="8866639" cy="498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30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gradFill flip="none" rotWithShape="1">
            <a:gsLst>
              <a:gs pos="0">
                <a:srgbClr val="962A8B"/>
              </a:gs>
              <a:gs pos="80000">
                <a:srgbClr val="51247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CF38EA1-9C82-CAC0-9AB7-637031D5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pic>
        <p:nvPicPr>
          <p:cNvPr id="11" name="Picture 10" descr="A person wearing virtual reality goggles&#10;&#10;Description automatically generated">
            <a:extLst>
              <a:ext uri="{FF2B5EF4-FFF2-40B4-BE49-F238E27FC236}">
                <a16:creationId xmlns:a16="http://schemas.microsoft.com/office/drawing/2014/main" id="{0FBD0DB7-9640-13FA-A743-1001C455C2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1700" y="-1"/>
            <a:ext cx="6210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9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F5FF2F-F835-D561-0CD3-4B60A47C15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962A8B"/>
              </a:gs>
              <a:gs pos="19000">
                <a:srgbClr val="892988"/>
              </a:gs>
              <a:gs pos="100000">
                <a:srgbClr val="51247A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CF23CB7F-03A8-93C7-26AE-F45F2E80A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69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gradFill flip="none" rotWithShape="1">
            <a:gsLst>
              <a:gs pos="0">
                <a:srgbClr val="962A8B"/>
              </a:gs>
              <a:gs pos="80000">
                <a:srgbClr val="51247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CF38EA1-9C82-CAC0-9AB7-637031D5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pic>
        <p:nvPicPr>
          <p:cNvPr id="12" name="Picture 11" descr="A person and person looking at a computer&#10;&#10;Description automatically generated">
            <a:extLst>
              <a:ext uri="{FF2B5EF4-FFF2-40B4-BE49-F238E27FC236}">
                <a16:creationId xmlns:a16="http://schemas.microsoft.com/office/drawing/2014/main" id="{34B595A0-5A3F-750F-01B7-B91746C7D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gradFill flip="none" rotWithShape="1">
            <a:gsLst>
              <a:gs pos="0">
                <a:srgbClr val="962A8B"/>
              </a:gs>
              <a:gs pos="80000">
                <a:srgbClr val="51247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CF38EA1-9C82-CAC0-9AB7-637031D5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pic>
        <p:nvPicPr>
          <p:cNvPr id="4" name="Picture 3" descr="Two women sitting on a wooden surface&#10;&#10;Description automatically generated">
            <a:extLst>
              <a:ext uri="{FF2B5EF4-FFF2-40B4-BE49-F238E27FC236}">
                <a16:creationId xmlns:a16="http://schemas.microsoft.com/office/drawing/2014/main" id="{3C3B11B0-9403-A32E-1780-6974FEF047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00" y="0"/>
            <a:ext cx="721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21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gradFill flip="none" rotWithShape="1">
            <a:gsLst>
              <a:gs pos="0">
                <a:srgbClr val="962A8B"/>
              </a:gs>
              <a:gs pos="80000">
                <a:srgbClr val="51247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CF38EA1-9C82-CAC0-9AB7-637031D5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83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purple sign&#10;&#10;Description automatically generated">
            <a:extLst>
              <a:ext uri="{FF2B5EF4-FFF2-40B4-BE49-F238E27FC236}">
                <a16:creationId xmlns:a16="http://schemas.microsoft.com/office/drawing/2014/main" id="{98A06E40-C5BF-DFD1-C90E-7C939B03CE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15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gradFill flip="none" rotWithShape="1">
            <a:gsLst>
              <a:gs pos="0">
                <a:srgbClr val="962A8B"/>
              </a:gs>
              <a:gs pos="80000">
                <a:srgbClr val="51247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CF38EA1-9C82-CAC0-9AB7-637031D5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36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gradFill flip="none" rotWithShape="1">
            <a:gsLst>
              <a:gs pos="0">
                <a:srgbClr val="962A8B"/>
              </a:gs>
              <a:gs pos="80000">
                <a:srgbClr val="51247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CF38EA1-9C82-CAC0-9AB7-637031D5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17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4628D3-FF41-987C-5940-E528BF904B9A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solidFill>
            <a:srgbClr val="5124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336A7E7-0C63-4B71-65B0-E177FED292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36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and black rectangle&#10;&#10;Description automatically generated">
            <a:extLst>
              <a:ext uri="{FF2B5EF4-FFF2-40B4-BE49-F238E27FC236}">
                <a16:creationId xmlns:a16="http://schemas.microsoft.com/office/drawing/2014/main" id="{B5CAB5A8-0B1A-10CA-B5FB-3ADC97F1BD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DA86D50-7D01-B5EA-2307-6A6D0806989F}"/>
              </a:ext>
            </a:extLst>
          </p:cNvPr>
          <p:cNvSpPr/>
          <p:nvPr userDrawn="1"/>
        </p:nvSpPr>
        <p:spPr>
          <a:xfrm>
            <a:off x="1309724" y="2016000"/>
            <a:ext cx="2880000" cy="2880000"/>
          </a:xfrm>
          <a:prstGeom prst="ellipse">
            <a:avLst/>
          </a:prstGeom>
          <a:solidFill>
            <a:srgbClr val="512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per with a question mark&#10;&#10;Description automatically generated">
            <a:extLst>
              <a:ext uri="{FF2B5EF4-FFF2-40B4-BE49-F238E27FC236}">
                <a16:creationId xmlns:a16="http://schemas.microsoft.com/office/drawing/2014/main" id="{17ED8900-9B98-FB23-4847-C83FBC647D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100" y="1844897"/>
            <a:ext cx="2552700" cy="3340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E08C71-F7F8-C32B-C37C-61F019FFFDBA}"/>
              </a:ext>
            </a:extLst>
          </p:cNvPr>
          <p:cNvSpPr/>
          <p:nvPr userDrawn="1"/>
        </p:nvSpPr>
        <p:spPr>
          <a:xfrm>
            <a:off x="4572000" y="2520000"/>
            <a:ext cx="1534937" cy="562132"/>
          </a:xfrm>
          <a:prstGeom prst="rect">
            <a:avLst/>
          </a:prstGeom>
          <a:solidFill>
            <a:srgbClr val="512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Quiz time:</a:t>
            </a:r>
          </a:p>
        </p:txBody>
      </p:sp>
      <p:pic>
        <p:nvPicPr>
          <p:cNvPr id="11" name="Picture 10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C8CE4F2-B8F1-C50F-E13D-7C4F5AA8E0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70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and black rectangle&#10;&#10;Description automatically generated">
            <a:extLst>
              <a:ext uri="{FF2B5EF4-FFF2-40B4-BE49-F238E27FC236}">
                <a16:creationId xmlns:a16="http://schemas.microsoft.com/office/drawing/2014/main" id="{B5CAB5A8-0B1A-10CA-B5FB-3ADC97F1BD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C8CE4F2-B8F1-C50F-E13D-7C4F5AA8E0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72DF3A-911E-9972-4956-685DCDABF140}"/>
              </a:ext>
            </a:extLst>
          </p:cNvPr>
          <p:cNvSpPr/>
          <p:nvPr userDrawn="1"/>
        </p:nvSpPr>
        <p:spPr>
          <a:xfrm>
            <a:off x="1309724" y="2016000"/>
            <a:ext cx="2880000" cy="2880000"/>
          </a:xfrm>
          <a:prstGeom prst="ellipse">
            <a:avLst/>
          </a:prstGeom>
          <a:solidFill>
            <a:srgbClr val="2EA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per cut out of a check mark&#10;&#10;Description automatically generated">
            <a:extLst>
              <a:ext uri="{FF2B5EF4-FFF2-40B4-BE49-F238E27FC236}">
                <a16:creationId xmlns:a16="http://schemas.microsoft.com/office/drawing/2014/main" id="{914FAA80-49A4-7687-2EA3-58E38644BC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755" y="1735745"/>
            <a:ext cx="2794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94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and black rectangle&#10;&#10;Description automatically generated">
            <a:extLst>
              <a:ext uri="{FF2B5EF4-FFF2-40B4-BE49-F238E27FC236}">
                <a16:creationId xmlns:a16="http://schemas.microsoft.com/office/drawing/2014/main" id="{B5CAB5A8-0B1A-10CA-B5FB-3ADC97F1BD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C8CE4F2-B8F1-C50F-E13D-7C4F5AA8E0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72DF3A-911E-9972-4956-685DCDABF140}"/>
              </a:ext>
            </a:extLst>
          </p:cNvPr>
          <p:cNvSpPr/>
          <p:nvPr userDrawn="1"/>
        </p:nvSpPr>
        <p:spPr>
          <a:xfrm>
            <a:off x="1309724" y="2016000"/>
            <a:ext cx="2880000" cy="2880000"/>
          </a:xfrm>
          <a:prstGeom prst="ellipse">
            <a:avLst/>
          </a:prstGeom>
          <a:solidFill>
            <a:srgbClr val="E62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ece of paper with a x&#10;&#10;Description automatically generated">
            <a:extLst>
              <a:ext uri="{FF2B5EF4-FFF2-40B4-BE49-F238E27FC236}">
                <a16:creationId xmlns:a16="http://schemas.microsoft.com/office/drawing/2014/main" id="{DCD81E58-6562-77C7-C0B7-D501622AFA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102" y="1952700"/>
            <a:ext cx="26035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2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tree with many dots&#10;&#10;Description automatically generated with medium confidence">
            <a:extLst>
              <a:ext uri="{FF2B5EF4-FFF2-40B4-BE49-F238E27FC236}">
                <a16:creationId xmlns:a16="http://schemas.microsoft.com/office/drawing/2014/main" id="{5CDC6824-F9B7-3D97-166A-71489EEA89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0" y="260350"/>
            <a:ext cx="6096000" cy="633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453DD-8780-8AC3-3F8E-D6671E3218E5}"/>
              </a:ext>
            </a:extLst>
          </p:cNvPr>
          <p:cNvSpPr txBox="1"/>
          <p:nvPr userDrawn="1"/>
        </p:nvSpPr>
        <p:spPr>
          <a:xfrm>
            <a:off x="719834" y="2340000"/>
            <a:ext cx="4402332" cy="280076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1200"/>
              </a:spcAft>
            </a:pPr>
            <a:r>
              <a:rPr lang="en-AU">
                <a:solidFill>
                  <a:srgbClr val="51247A"/>
                </a:solidFill>
                <a:effectLst/>
                <a:latin typeface="Arial" panose="020B0604020202020204" pitchFamily="34" charset="0"/>
              </a:rPr>
              <a:t>The University of Queensland (UQ) acknowledges the Traditional Owners and their custodianship of the lands on which we meet.</a:t>
            </a:r>
          </a:p>
          <a:p>
            <a:pPr>
              <a:spcAft>
                <a:spcPts val="1200"/>
              </a:spcAft>
            </a:pPr>
            <a:r>
              <a:rPr lang="en-AU">
                <a:solidFill>
                  <a:srgbClr val="51247A"/>
                </a:solidFill>
                <a:effectLst/>
                <a:latin typeface="Arial" panose="020B0604020202020204" pitchFamily="34" charset="0"/>
              </a:rPr>
              <a:t>We pay our respects to their Ancestors and their descendants, who continue cultural and spiritual connections to Country.</a:t>
            </a:r>
          </a:p>
          <a:p>
            <a:r>
              <a:rPr lang="en-AU">
                <a:solidFill>
                  <a:srgbClr val="51247A"/>
                </a:solidFill>
                <a:effectLst/>
                <a:latin typeface="Arial" panose="020B0604020202020204" pitchFamily="34" charset="0"/>
              </a:rPr>
              <a:t>We recognise their valuable contributions to Australian and global society.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731B-92D0-C6A1-FD9E-77940E9B87C0}"/>
              </a:ext>
            </a:extLst>
          </p:cNvPr>
          <p:cNvSpPr txBox="1"/>
          <p:nvPr userDrawn="1"/>
        </p:nvSpPr>
        <p:spPr>
          <a:xfrm>
            <a:off x="720000" y="720000"/>
            <a:ext cx="4724233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000" b="1">
                <a:solidFill>
                  <a:srgbClr val="51247A"/>
                </a:solidFill>
                <a:effectLst/>
                <a:latin typeface="Arial" panose="020B0604020202020204" pitchFamily="34" charset="0"/>
              </a:rPr>
              <a:t>Acknowledgement of Country</a:t>
            </a:r>
            <a:endParaRPr lang="en-AU" sz="4000">
              <a:solidFill>
                <a:srgbClr val="51247A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B15D0-D2DE-0F53-2A46-63DF96957CCF}"/>
              </a:ext>
            </a:extLst>
          </p:cNvPr>
          <p:cNvSpPr txBox="1"/>
          <p:nvPr userDrawn="1"/>
        </p:nvSpPr>
        <p:spPr>
          <a:xfrm>
            <a:off x="719834" y="5653192"/>
            <a:ext cx="4648033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AU" sz="1200" b="0" i="0">
                <a:solidFill>
                  <a:srgbClr val="51247A"/>
                </a:solidFill>
                <a:effectLst/>
                <a:latin typeface="Arial" panose="020B0604020202020204" pitchFamily="34" charset="0"/>
              </a:rPr>
              <a:t>Image: Digital reproduction of </a:t>
            </a:r>
            <a:r>
              <a:rPr lang="en-AU" sz="1200" b="0" i="1">
                <a:solidFill>
                  <a:srgbClr val="51247A"/>
                </a:solidFill>
                <a:effectLst/>
                <a:latin typeface="Arial" panose="020B0604020202020204" pitchFamily="34" charset="0"/>
              </a:rPr>
              <a:t>A guidance through time </a:t>
            </a:r>
            <a:br>
              <a:rPr lang="en-AU" sz="1200" b="0" i="0">
                <a:solidFill>
                  <a:srgbClr val="51247A"/>
                </a:solidFill>
                <a:effectLst/>
                <a:latin typeface="Arial" panose="020B0604020202020204" pitchFamily="34" charset="0"/>
              </a:rPr>
            </a:br>
            <a:r>
              <a:rPr lang="en-AU" sz="1200" b="0" i="0">
                <a:solidFill>
                  <a:srgbClr val="51247A"/>
                </a:solidFill>
                <a:effectLst/>
                <a:latin typeface="Arial" panose="020B0604020202020204" pitchFamily="34" charset="0"/>
              </a:rPr>
              <a:t>by </a:t>
            </a:r>
            <a:r>
              <a:rPr lang="en-AU" sz="1200" b="0" i="0" err="1">
                <a:solidFill>
                  <a:srgbClr val="51247A"/>
                </a:solidFill>
                <a:effectLst/>
                <a:latin typeface="Arial" panose="020B0604020202020204" pitchFamily="34" charset="0"/>
              </a:rPr>
              <a:t>Quandamooka</a:t>
            </a:r>
            <a:r>
              <a:rPr lang="en-AU" sz="1200" b="0" i="0">
                <a:solidFill>
                  <a:srgbClr val="51247A"/>
                </a:solidFill>
                <a:effectLst/>
                <a:latin typeface="Arial" panose="020B0604020202020204" pitchFamily="34" charset="0"/>
              </a:rPr>
              <a:t> artists Casey </a:t>
            </a:r>
            <a:r>
              <a:rPr lang="en-AU" sz="1200" b="0" i="0" err="1">
                <a:solidFill>
                  <a:srgbClr val="51247A"/>
                </a:solidFill>
                <a:effectLst/>
                <a:latin typeface="Arial" panose="020B0604020202020204" pitchFamily="34" charset="0"/>
              </a:rPr>
              <a:t>Coolwell</a:t>
            </a:r>
            <a:r>
              <a:rPr lang="en-AU" sz="1200" b="0" i="0">
                <a:solidFill>
                  <a:srgbClr val="51247A"/>
                </a:solidFill>
                <a:effectLst/>
                <a:latin typeface="Arial" panose="020B0604020202020204" pitchFamily="34" charset="0"/>
              </a:rPr>
              <a:t> and Kyra </a:t>
            </a:r>
            <a:r>
              <a:rPr lang="en-AU" sz="1200" b="0" i="0" err="1">
                <a:solidFill>
                  <a:srgbClr val="51247A"/>
                </a:solidFill>
                <a:effectLst/>
                <a:latin typeface="Arial" panose="020B0604020202020204" pitchFamily="34" charset="0"/>
              </a:rPr>
              <a:t>Mancktelow</a:t>
            </a:r>
            <a:r>
              <a:rPr lang="en-AU" sz="1200" b="0" i="0">
                <a:solidFill>
                  <a:srgbClr val="51247A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22946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0" y="0"/>
            <a:ext cx="12192000" cy="9288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E3223-6328-4488-8A5F-952E87A12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 bwMode="ltGray">
          <a:xfrm>
            <a:off x="9852228" y="5499893"/>
            <a:ext cx="2339772" cy="1358107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1160745"/>
            <a:ext cx="10738247" cy="1296144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[Title]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5298" y="2571294"/>
            <a:ext cx="10747200" cy="2675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[Subtitle]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40420-5D32-4B9D-AAC5-EA821D594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1" y="4064704"/>
            <a:ext cx="2699772" cy="2793299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1484F3-3D7B-466C-B621-2369AAE0DB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5" y="207631"/>
            <a:ext cx="3204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4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4299D2-DE60-4B62-A10B-375899206764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95325" y="1143405"/>
            <a:ext cx="10738247" cy="1296144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95298" y="2553954"/>
            <a:ext cx="10747200" cy="2675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8" name="Right Triangle 3">
            <a:extLst>
              <a:ext uri="{FF2B5EF4-FFF2-40B4-BE49-F238E27FC236}">
                <a16:creationId xmlns:a16="http://schemas.microsoft.com/office/drawing/2014/main" id="{E49831C3-1265-4B26-84DA-16A7EC28AF57}"/>
              </a:ext>
            </a:extLst>
          </p:cNvPr>
          <p:cNvSpPr/>
          <p:nvPr userDrawn="1"/>
        </p:nvSpPr>
        <p:spPr bwMode="white">
          <a:xfrm>
            <a:off x="1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8" name="Graphic 1">
            <a:extLst>
              <a:ext uri="{FF2B5EF4-FFF2-40B4-BE49-F238E27FC236}">
                <a16:creationId xmlns:a16="http://schemas.microsoft.com/office/drawing/2014/main" id="{570549AC-72A0-49C7-B98A-4959B5690850}"/>
              </a:ext>
            </a:extLst>
          </p:cNvPr>
          <p:cNvSpPr/>
          <p:nvPr userDrawn="1"/>
        </p:nvSpPr>
        <p:spPr bwMode="white">
          <a:xfrm>
            <a:off x="9912424" y="5571759"/>
            <a:ext cx="2279576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DF6610-A984-4E2A-B1B8-C6D0294849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5" y="207631"/>
            <a:ext cx="3204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1143405"/>
            <a:ext cx="10728647" cy="1296144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5306" y="2553954"/>
            <a:ext cx="10737592" cy="267524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933EA7-FE92-4C6D-8733-61E671888999}"/>
              </a:ext>
            </a:extLst>
          </p:cNvPr>
          <p:cNvSpPr/>
          <p:nvPr userDrawn="1"/>
        </p:nvSpPr>
        <p:spPr bwMode="ltGray">
          <a:xfrm>
            <a:off x="2" y="0"/>
            <a:ext cx="12191999" cy="9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FA41E-EFD5-45E8-BE8D-8CAB28F4B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49" y="234886"/>
            <a:ext cx="2988000" cy="452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DADB43-ED09-48C5-A41D-5E4BDF72C85E}"/>
              </a:ext>
            </a:extLst>
          </p:cNvPr>
          <p:cNvSpPr txBox="1"/>
          <p:nvPr userDrawn="1"/>
        </p:nvSpPr>
        <p:spPr>
          <a:xfrm>
            <a:off x="1" y="-1586050"/>
            <a:ext cx="7632171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For this slide design, you can choose your own image </a:t>
            </a:r>
            <a:br>
              <a:rPr lang="en-AU" sz="1400">
                <a:solidFill>
                  <a:schemeClr val="bg1"/>
                </a:solidFill>
              </a:rPr>
            </a:br>
            <a:r>
              <a:rPr lang="en-AU" sz="140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r>
              <a:rPr lang="en-US" sz="1400">
                <a:solidFill>
                  <a:schemeClr val="bg1"/>
                </a:solidFill>
              </a:rPr>
              <a:t>Go to the ‘File’ button and select another image</a:t>
            </a:r>
          </a:p>
          <a:p>
            <a:r>
              <a:rPr lang="en-US" sz="1400">
                <a:solidFill>
                  <a:schemeClr val="bg1"/>
                </a:solidFill>
              </a:rPr>
              <a:t>Change text </a:t>
            </a:r>
            <a:r>
              <a:rPr lang="en-US" sz="1400" err="1">
                <a:solidFill>
                  <a:schemeClr val="bg1"/>
                </a:solidFill>
              </a:rPr>
              <a:t>colour</a:t>
            </a:r>
            <a:r>
              <a:rPr lang="en-US" sz="1400">
                <a:solidFill>
                  <a:schemeClr val="bg1"/>
                </a:solidFill>
              </a:rPr>
              <a:t> as necessary to suit the image</a:t>
            </a:r>
            <a:endParaRPr lang="en-AU" sz="1400">
              <a:solidFill>
                <a:schemeClr val="bg1"/>
              </a:solidFill>
            </a:endParaRPr>
          </a:p>
        </p:txBody>
      </p:sp>
      <p:sp>
        <p:nvSpPr>
          <p:cNvPr id="11" name="Right Triangle 3">
            <a:extLst>
              <a:ext uri="{FF2B5EF4-FFF2-40B4-BE49-F238E27FC236}">
                <a16:creationId xmlns:a16="http://schemas.microsoft.com/office/drawing/2014/main" id="{5A5C0481-15B5-4619-B80D-C8C9ABD7F904}"/>
              </a:ext>
            </a:extLst>
          </p:cNvPr>
          <p:cNvSpPr/>
          <p:nvPr userDrawn="1"/>
        </p:nvSpPr>
        <p:spPr bwMode="invGray">
          <a:xfrm>
            <a:off x="1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9" name="Graphic 1">
            <a:extLst>
              <a:ext uri="{FF2B5EF4-FFF2-40B4-BE49-F238E27FC236}">
                <a16:creationId xmlns:a16="http://schemas.microsoft.com/office/drawing/2014/main" id="{84EF10FC-E046-43D3-9897-04BE4FF5A176}"/>
              </a:ext>
            </a:extLst>
          </p:cNvPr>
          <p:cNvSpPr/>
          <p:nvPr userDrawn="1"/>
        </p:nvSpPr>
        <p:spPr bwMode="invGray">
          <a:xfrm>
            <a:off x="9912424" y="5571759"/>
            <a:ext cx="2279576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1491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1A2C22-D4CF-4FE0-AF06-038EB2ACB6D9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751603-5D6A-462B-B9E7-98413BF2CB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692" y="275999"/>
            <a:ext cx="3204000" cy="472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95326" y="1700811"/>
            <a:ext cx="10768680" cy="1224137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95326" y="3113744"/>
            <a:ext cx="10768680" cy="20434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1" name="Right Triangle 3">
            <a:extLst>
              <a:ext uri="{FF2B5EF4-FFF2-40B4-BE49-F238E27FC236}">
                <a16:creationId xmlns:a16="http://schemas.microsoft.com/office/drawing/2014/main" id="{DBA991DB-C059-4DB2-8D91-33D3F3951887}"/>
              </a:ext>
            </a:extLst>
          </p:cNvPr>
          <p:cNvSpPr/>
          <p:nvPr userDrawn="1"/>
        </p:nvSpPr>
        <p:spPr bwMode="white">
          <a:xfrm>
            <a:off x="1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8" name="Graphic 1">
            <a:extLst>
              <a:ext uri="{FF2B5EF4-FFF2-40B4-BE49-F238E27FC236}">
                <a16:creationId xmlns:a16="http://schemas.microsoft.com/office/drawing/2014/main" id="{F070BDDD-4427-48C1-9206-C4CC3FAE8AD1}"/>
              </a:ext>
            </a:extLst>
          </p:cNvPr>
          <p:cNvSpPr/>
          <p:nvPr userDrawn="1"/>
        </p:nvSpPr>
        <p:spPr bwMode="white">
          <a:xfrm>
            <a:off x="9912424" y="5571759"/>
            <a:ext cx="2279576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674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(Editabl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6" y="1700811"/>
            <a:ext cx="10768680" cy="1224137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[Divider title]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5326" y="3113744"/>
            <a:ext cx="10768680" cy="20434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[Divider subtitle]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07765-DB77-44E5-9420-D56F1378074A}"/>
              </a:ext>
            </a:extLst>
          </p:cNvPr>
          <p:cNvSpPr txBox="1"/>
          <p:nvPr userDrawn="1"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>
                <a:solidFill>
                  <a:schemeClr val="bg1"/>
                </a:solidFill>
              </a:rPr>
              <a:t>Under the ‘Fill’ menu, ‘change ‘Solid fill’ to a </a:t>
            </a:r>
            <a:r>
              <a:rPr lang="en-US" sz="1400" err="1">
                <a:solidFill>
                  <a:schemeClr val="bg1"/>
                </a:solidFill>
              </a:rPr>
              <a:t>colour</a:t>
            </a:r>
            <a:r>
              <a:rPr lang="en-US" sz="1400">
                <a:solidFill>
                  <a:schemeClr val="bg1"/>
                </a:solidFill>
              </a:rPr>
              <a:t> from the palette</a:t>
            </a:r>
            <a:endParaRPr lang="en-AU" sz="14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BE33C2-B581-422F-9FF5-AF660C79D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692" y="275999"/>
            <a:ext cx="3204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1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3">
            <a:extLst>
              <a:ext uri="{FF2B5EF4-FFF2-40B4-BE49-F238E27FC236}">
                <a16:creationId xmlns:a16="http://schemas.microsoft.com/office/drawing/2014/main" id="{5E92F574-51E7-47B2-86D2-94DAE288E822}"/>
              </a:ext>
            </a:extLst>
          </p:cNvPr>
          <p:cNvSpPr/>
          <p:nvPr userDrawn="1"/>
        </p:nvSpPr>
        <p:spPr bwMode="invGray">
          <a:xfrm>
            <a:off x="2" y="4076700"/>
            <a:ext cx="3407833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C31ECE3F-0C43-444E-9F0C-B23F8D3935D2}"/>
              </a:ext>
            </a:extLst>
          </p:cNvPr>
          <p:cNvSpPr/>
          <p:nvPr userDrawn="1"/>
        </p:nvSpPr>
        <p:spPr bwMode="invGray">
          <a:xfrm>
            <a:off x="9192249" y="5584173"/>
            <a:ext cx="2999415" cy="1273828"/>
          </a:xfrm>
          <a:custGeom>
            <a:avLst/>
            <a:gdLst>
              <a:gd name="connsiteX0" fmla="*/ 0 w 2267490"/>
              <a:gd name="connsiteY0" fmla="*/ 0 h 1132541"/>
              <a:gd name="connsiteX1" fmla="*/ 2267490 w 2267490"/>
              <a:gd name="connsiteY1" fmla="*/ 0 h 1132541"/>
              <a:gd name="connsiteX2" fmla="*/ 2267490 w 2267490"/>
              <a:gd name="connsiteY2" fmla="*/ 1132541 h 1132541"/>
              <a:gd name="connsiteX3" fmla="*/ 0 w 2267490"/>
              <a:gd name="connsiteY3" fmla="*/ 1132541 h 1132541"/>
              <a:gd name="connsiteX4" fmla="*/ 0 w 2267490"/>
              <a:gd name="connsiteY4" fmla="*/ 0 h 1132541"/>
              <a:gd name="connsiteX0" fmla="*/ 0 w 2267490"/>
              <a:gd name="connsiteY0" fmla="*/ 1132541 h 1132541"/>
              <a:gd name="connsiteX1" fmla="*/ 2267490 w 2267490"/>
              <a:gd name="connsiteY1" fmla="*/ 0 h 1132541"/>
              <a:gd name="connsiteX2" fmla="*/ 2267490 w 2267490"/>
              <a:gd name="connsiteY2" fmla="*/ 1132541 h 1132541"/>
              <a:gd name="connsiteX3" fmla="*/ 0 w 2267490"/>
              <a:gd name="connsiteY3" fmla="*/ 1132541 h 1132541"/>
              <a:gd name="connsiteX0" fmla="*/ 0 w 2291396"/>
              <a:gd name="connsiteY0" fmla="*/ 857623 h 1132541"/>
              <a:gd name="connsiteX1" fmla="*/ 2291396 w 2291396"/>
              <a:gd name="connsiteY1" fmla="*/ 0 h 1132541"/>
              <a:gd name="connsiteX2" fmla="*/ 2291396 w 2291396"/>
              <a:gd name="connsiteY2" fmla="*/ 1132541 h 1132541"/>
              <a:gd name="connsiteX3" fmla="*/ 0 w 2291396"/>
              <a:gd name="connsiteY3" fmla="*/ 857623 h 1132541"/>
              <a:gd name="connsiteX0" fmla="*/ 0 w 2249561"/>
              <a:gd name="connsiteY0" fmla="*/ 845670 h 1132541"/>
              <a:gd name="connsiteX1" fmla="*/ 2249561 w 2249561"/>
              <a:gd name="connsiteY1" fmla="*/ 0 h 1132541"/>
              <a:gd name="connsiteX2" fmla="*/ 2249561 w 2249561"/>
              <a:gd name="connsiteY2" fmla="*/ 1132541 h 1132541"/>
              <a:gd name="connsiteX3" fmla="*/ 0 w 2249561"/>
              <a:gd name="connsiteY3" fmla="*/ 845670 h 1132541"/>
              <a:gd name="connsiteX0" fmla="*/ 0 w 2249561"/>
              <a:gd name="connsiteY0" fmla="*/ 944560 h 1231431"/>
              <a:gd name="connsiteX1" fmla="*/ 2249561 w 2249561"/>
              <a:gd name="connsiteY1" fmla="*/ 98890 h 1231431"/>
              <a:gd name="connsiteX2" fmla="*/ 2249561 w 2249561"/>
              <a:gd name="connsiteY2" fmla="*/ 1231431 h 1231431"/>
              <a:gd name="connsiteX3" fmla="*/ 0 w 2249561"/>
              <a:gd name="connsiteY3" fmla="*/ 944560 h 1231431"/>
              <a:gd name="connsiteX0" fmla="*/ 0 w 2249561"/>
              <a:gd name="connsiteY0" fmla="*/ 1212084 h 1498955"/>
              <a:gd name="connsiteX1" fmla="*/ 2249561 w 2249561"/>
              <a:gd name="connsiteY1" fmla="*/ 366414 h 1498955"/>
              <a:gd name="connsiteX2" fmla="*/ 2249561 w 2249561"/>
              <a:gd name="connsiteY2" fmla="*/ 1498955 h 1498955"/>
              <a:gd name="connsiteX3" fmla="*/ 0 w 2249561"/>
              <a:gd name="connsiteY3" fmla="*/ 1212084 h 1498955"/>
              <a:gd name="connsiteX0" fmla="*/ 0 w 2249561"/>
              <a:gd name="connsiteY0" fmla="*/ 1016618 h 1303489"/>
              <a:gd name="connsiteX1" fmla="*/ 2249561 w 2249561"/>
              <a:gd name="connsiteY1" fmla="*/ 170948 h 1303489"/>
              <a:gd name="connsiteX2" fmla="*/ 2249561 w 2249561"/>
              <a:gd name="connsiteY2" fmla="*/ 1303489 h 1303489"/>
              <a:gd name="connsiteX3" fmla="*/ 0 w 2249561"/>
              <a:gd name="connsiteY3" fmla="*/ 1016618 h 1303489"/>
              <a:gd name="connsiteX0" fmla="*/ 0 w 2249561"/>
              <a:gd name="connsiteY0" fmla="*/ 1002505 h 1289376"/>
              <a:gd name="connsiteX1" fmla="*/ 2249561 w 2249561"/>
              <a:gd name="connsiteY1" fmla="*/ 156835 h 1289376"/>
              <a:gd name="connsiteX2" fmla="*/ 2249561 w 2249561"/>
              <a:gd name="connsiteY2" fmla="*/ 1289376 h 1289376"/>
              <a:gd name="connsiteX3" fmla="*/ 0 w 2249561"/>
              <a:gd name="connsiteY3" fmla="*/ 1002505 h 1289376"/>
              <a:gd name="connsiteX0" fmla="*/ 0 w 2249561"/>
              <a:gd name="connsiteY0" fmla="*/ 985444 h 1272315"/>
              <a:gd name="connsiteX1" fmla="*/ 2249561 w 2249561"/>
              <a:gd name="connsiteY1" fmla="*/ 139774 h 1272315"/>
              <a:gd name="connsiteX2" fmla="*/ 2249561 w 2249561"/>
              <a:gd name="connsiteY2" fmla="*/ 1272315 h 1272315"/>
              <a:gd name="connsiteX3" fmla="*/ 0 w 2249561"/>
              <a:gd name="connsiteY3" fmla="*/ 985444 h 1272315"/>
              <a:gd name="connsiteX0" fmla="*/ 0 w 2249561"/>
              <a:gd name="connsiteY0" fmla="*/ 979690 h 1266561"/>
              <a:gd name="connsiteX1" fmla="*/ 2249561 w 2249561"/>
              <a:gd name="connsiteY1" fmla="*/ 134020 h 1266561"/>
              <a:gd name="connsiteX2" fmla="*/ 2249561 w 2249561"/>
              <a:gd name="connsiteY2" fmla="*/ 1266561 h 1266561"/>
              <a:gd name="connsiteX3" fmla="*/ 0 w 2249561"/>
              <a:gd name="connsiteY3" fmla="*/ 979690 h 1266561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561" h="1273828">
                <a:moveTo>
                  <a:pt x="0" y="986957"/>
                </a:moveTo>
                <a:cubicBezTo>
                  <a:pt x="690087" y="358432"/>
                  <a:pt x="1188931" y="-294000"/>
                  <a:pt x="2249561" y="141287"/>
                </a:cubicBezTo>
                <a:lnTo>
                  <a:pt x="2249561" y="1273828"/>
                </a:lnTo>
                <a:cubicBezTo>
                  <a:pt x="1762671" y="1220039"/>
                  <a:pt x="570560" y="550676"/>
                  <a:pt x="0" y="9869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>
                <a:noFill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06B291-BD26-4DBD-A912-E9396BA1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700811"/>
            <a:ext cx="10768680" cy="1224137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2AC3715-D94B-4A73-8E94-CAC9D5806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6" y="3113744"/>
            <a:ext cx="10768680" cy="20434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AE7FD6-C4AB-456C-8186-F8E8B285CBBD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CEDD3B-B2C6-4C8F-88C7-30EB2A949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25860B6-572B-42C8-98B4-41BF602CD4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4BE4F66-8978-4B9A-B365-ABFD2A461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85400BA-682A-4644-881E-9D9BA0DAB8FC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630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4DB10F3-61E9-4E77-9DC7-82D405E3EBB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B2C94B-2557-442B-9A14-97C40CD6A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10801350" cy="460851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4708F-CDEB-4FFB-9113-878D6AE0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66B75CD-5CD6-4D07-B08A-ACCB61480F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DB8A7-6976-473B-BF64-0813975EEB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6DF7-2887-45E5-8CD1-2FCDFD7091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99731-84D7-49CC-91E0-CE4B07346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CA4A0C-C5B9-45ED-9D64-B274EE980802}"/>
              </a:ext>
            </a:extLst>
          </p:cNvPr>
          <p:cNvSpPr txBox="1"/>
          <p:nvPr userDrawn="1"/>
        </p:nvSpPr>
        <p:spPr>
          <a:xfrm>
            <a:off x="8096810" y="6518190"/>
            <a:ext cx="2391677" cy="241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800"/>
              <a:t>CRICOS code 00025B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59BA0F0A-82FA-4477-B553-959A8EFB7E8F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695325" y="151136"/>
            <a:ext cx="3384549" cy="2412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ct val="80000"/>
              </a:lnSpc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Elite Athlete Program 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040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617285-D1B4-4CCD-B438-9B032C51AF79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700213"/>
            <a:ext cx="5218859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sz="2400" dirty="0"/>
            </a:lvl5pPr>
            <a:lvl6pPr>
              <a:defRPr lang="en-AU" sz="2000" dirty="0"/>
            </a:lvl6pPr>
            <a:lvl7pPr>
              <a:defRPr lang="en-AU" dirty="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9" y="1700213"/>
            <a:ext cx="5220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 lang="en-AU" dirty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9C4661F-54FC-4886-BD67-85311864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8CF3B12-4A8B-4A18-B3B1-784A4DED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275DB1-C9CB-4BE5-B284-7833AD9028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261A5-F8C2-49CF-AE4B-80932D43C55C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8BF24CA-767B-442B-A672-6C630273E4E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5B269D8-1308-43E9-B2BF-264F017F03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72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DE9F9C2-C2B0-4B19-9F8F-A1280EA275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2276872"/>
            <a:ext cx="10801350" cy="4031853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D6D02D-851A-425B-9382-05F6C6A21A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1700808"/>
            <a:ext cx="10801350" cy="504825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7739A71-8D07-4132-9F5A-AE8E3A1B32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8DC2F2-9186-47D8-9B5E-AD01B90E6DDD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CDB56B-4EE8-4A95-A470-557D6FBBEB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6DF2CA-8642-47E7-98D3-A7019416A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9B2684-2D18-4E6D-8AA2-AD850CFD2770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C9286-B8FB-4658-B210-6BC87EB1E2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26DBB-B46A-4BB1-A99E-4F99BBBFE3F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813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2F89E8-AEA0-41B7-97D7-227B19E804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2279553"/>
            <a:ext cx="5220000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lang="en-AU" dirty="0"/>
            </a:lvl5pPr>
            <a:lvl6pPr>
              <a:defRPr b="0"/>
            </a:lvl6pPr>
          </a:lstStyle>
          <a:p>
            <a:pPr lvl="5"/>
            <a:r>
              <a:rPr lang="en-US"/>
              <a:t>[Graph title]</a:t>
            </a:r>
            <a:endParaRPr lang="en-A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93F161-17EB-4DA5-BE00-069D1277B92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95326" y="2696388"/>
            <a:ext cx="5220000" cy="3612337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324DF9C-3E8A-469C-8FC9-4938DAA322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9511" y="2279553"/>
            <a:ext cx="5220000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lang="en-AU" dirty="0"/>
            </a:lvl5pPr>
            <a:lvl6pPr>
              <a:defRPr b="0"/>
            </a:lvl6pPr>
          </a:lstStyle>
          <a:p>
            <a:pPr lvl="5"/>
            <a:r>
              <a:rPr lang="en-US"/>
              <a:t>[Graph title]</a:t>
            </a:r>
            <a:endParaRPr lang="en-AU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A027F0FB-D735-4865-B5EA-A50B34F47CA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79511" y="2696388"/>
            <a:ext cx="5220000" cy="3612337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AE7F11A-C7DA-440F-83D7-3571E1FAF1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7" y="1699200"/>
            <a:ext cx="10772776" cy="504825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7ABDCDB-C6CD-4C8C-A5E2-31920BCF53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7154F-DE85-4B92-BE63-FC9C5B0FC149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08FAE1-741A-4147-AD4A-766CC098B7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701168E-769B-45DB-AFDD-B10DB12B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3B90A4-353C-48E3-A991-1B0A2B9809C7}"/>
              </a:ext>
            </a:extLst>
          </p:cNvPr>
          <p:cNvSpPr>
            <a:spLocks noGrp="1"/>
          </p:cNvSpPr>
          <p:nvPr>
            <p:ph type="dt" sz="half" idx="20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0E684A2-92A1-4743-93DB-A2D5AFCE792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B228959-3C67-45BC-954A-A1398190127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894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ree with purple flowers in front of a building&#10;&#10;Description automatically generated">
            <a:extLst>
              <a:ext uri="{FF2B5EF4-FFF2-40B4-BE49-F238E27FC236}">
                <a16:creationId xmlns:a16="http://schemas.microsoft.com/office/drawing/2014/main" id="{96293534-5242-8CD6-4CF0-01DE62DC1F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purple sign&#10;&#10;Description automatically generated">
            <a:extLst>
              <a:ext uri="{FF2B5EF4-FFF2-40B4-BE49-F238E27FC236}">
                <a16:creationId xmlns:a16="http://schemas.microsoft.com/office/drawing/2014/main" id="{98A06E40-C5BF-DFD1-C90E-7C939B03CE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pic>
        <p:nvPicPr>
          <p:cNvPr id="5" name="Picture 4" descr="A hand holding a phone&#10;&#10;Description automatically generated">
            <a:extLst>
              <a:ext uri="{FF2B5EF4-FFF2-40B4-BE49-F238E27FC236}">
                <a16:creationId xmlns:a16="http://schemas.microsoft.com/office/drawing/2014/main" id="{47D48DB1-99F6-5FB4-1129-1CFD62EB0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447157"/>
            <a:ext cx="11607800" cy="6410843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E7F702E-837F-C4F0-43A9-F3A38B531661}"/>
              </a:ext>
            </a:extLst>
          </p:cNvPr>
          <p:cNvSpPr/>
          <p:nvPr userDrawn="1"/>
        </p:nvSpPr>
        <p:spPr>
          <a:xfrm rot="5400000">
            <a:off x="5538157" y="2517499"/>
            <a:ext cx="1274516" cy="1274516"/>
          </a:xfrm>
          <a:custGeom>
            <a:avLst/>
            <a:gdLst>
              <a:gd name="connsiteX0" fmla="*/ 234349 w 1274516"/>
              <a:gd name="connsiteY0" fmla="*/ 853372 h 1274516"/>
              <a:gd name="connsiteX1" fmla="*/ 1009788 w 1274516"/>
              <a:gd name="connsiteY1" fmla="*/ 853372 h 1274516"/>
              <a:gd name="connsiteX2" fmla="*/ 622069 w 1274516"/>
              <a:gd name="connsiteY2" fmla="*/ 184889 h 1274516"/>
              <a:gd name="connsiteX3" fmla="*/ 0 w 1274516"/>
              <a:gd name="connsiteY3" fmla="*/ 637258 h 1274516"/>
              <a:gd name="connsiteX4" fmla="*/ 637258 w 1274516"/>
              <a:gd name="connsiteY4" fmla="*/ 0 h 1274516"/>
              <a:gd name="connsiteX5" fmla="*/ 1274516 w 1274516"/>
              <a:gd name="connsiteY5" fmla="*/ 637258 h 1274516"/>
              <a:gd name="connsiteX6" fmla="*/ 637258 w 1274516"/>
              <a:gd name="connsiteY6" fmla="*/ 1274516 h 1274516"/>
              <a:gd name="connsiteX7" fmla="*/ 0 w 1274516"/>
              <a:gd name="connsiteY7" fmla="*/ 637258 h 127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4516" h="1274516">
                <a:moveTo>
                  <a:pt x="234349" y="853372"/>
                </a:moveTo>
                <a:lnTo>
                  <a:pt x="1009788" y="853372"/>
                </a:lnTo>
                <a:lnTo>
                  <a:pt x="622069" y="184889"/>
                </a:lnTo>
                <a:close/>
                <a:moveTo>
                  <a:pt x="0" y="637258"/>
                </a:moveTo>
                <a:cubicBezTo>
                  <a:pt x="0" y="285310"/>
                  <a:pt x="285310" y="0"/>
                  <a:pt x="637258" y="0"/>
                </a:cubicBezTo>
                <a:cubicBezTo>
                  <a:pt x="989206" y="0"/>
                  <a:pt x="1274516" y="285310"/>
                  <a:pt x="1274516" y="637258"/>
                </a:cubicBezTo>
                <a:cubicBezTo>
                  <a:pt x="1274516" y="989206"/>
                  <a:pt x="989206" y="1274516"/>
                  <a:pt x="637258" y="1274516"/>
                </a:cubicBezTo>
                <a:cubicBezTo>
                  <a:pt x="285310" y="1274516"/>
                  <a:pt x="0" y="989206"/>
                  <a:pt x="0" y="637258"/>
                </a:cubicBezTo>
                <a:close/>
              </a:path>
            </a:pathLst>
          </a:custGeom>
          <a:solidFill>
            <a:schemeClr val="bg1">
              <a:alpha val="6983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966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1700212"/>
            <a:ext cx="10801350" cy="2160000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95325" y="4149320"/>
            <a:ext cx="10801350" cy="2160000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4204264-ED99-42CA-9AA0-998A63609F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F99E85-067E-4D25-84D4-D21BC7C23B71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C68E48-49B8-418B-BA86-C6FED8002F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1DDE5F-D7FC-442F-B28B-E2BE2051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104F0F0-FDFF-43C7-9188-2DB30D5D1563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3BF6C02-0CA6-49E2-A373-73DF26BA1D2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89DCE9D-2EC0-4E96-8676-B7755E0D22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76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FF82D3-6289-409B-A057-3D813BA14F7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5325" y="1700213"/>
            <a:ext cx="3384342" cy="460851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F6BB689-6536-431A-8821-1D05F11A490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06607" y="1700213"/>
            <a:ext cx="3384000" cy="460851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E3EE136-4551-4345-9B3F-12045A92B8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12597" y="1700213"/>
            <a:ext cx="3384000" cy="460851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A12390-A044-4D48-96A4-00A2D51D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0070F8D-A181-4941-8E6E-89B3B6A120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713AAF-B990-435A-8393-8A687098057E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E32DE4-D188-4655-B345-81AD0F7B8A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B9DCCA-7638-41AF-BB97-E7C1ADB94B43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506DFC-3F02-4673-B3B1-41D5834D755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F26CCD0-EFB3-4E19-A77F-85F3E0F3366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127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Two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7049" y="1700213"/>
            <a:ext cx="7089626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95325" y="1698659"/>
            <a:ext cx="3384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19475F-5544-4974-AE9E-4B8F82C06A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7ADCB3-94A1-487D-85FB-8FFC9CDD03A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98469F-EA11-46C7-AAEC-1DCCFFCDF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CD0CC0B-EDBE-4119-B030-67B59342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DE031C-D81B-4218-94A1-8E617EC68AED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8C5C398-3572-4EB0-8F84-1F6673C9A65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D565BB-C9BB-4EEC-9693-6827A3D09D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822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 One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700213"/>
            <a:ext cx="7092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12676" y="1700213"/>
            <a:ext cx="3384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9C00F56-0B94-47B9-B665-E10A225FC2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415799-71FD-449D-8349-3495B06EE871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739D336-33BA-494B-81D0-9D8B47FD0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EF3A4-7665-47FA-8B69-9A4F31C18B06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EE2261-AED3-448E-9AA6-9C9A5534417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A92BB03-FEDF-43D9-957F-2410F5D597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624880"/>
            <a:ext cx="12191999" cy="6233119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/>
              <a:t>Click icon to add picture</a:t>
            </a:r>
            <a:br>
              <a:rPr lang="en-AU"/>
            </a:br>
            <a:br>
              <a:rPr lang="en-AU"/>
            </a:br>
            <a:br>
              <a:rPr lang="en-AU"/>
            </a:br>
            <a:endParaRPr lang="en-AU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90B2496-E1DB-4D4C-859D-CC14426C69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8" y="1052514"/>
            <a:ext cx="3384548" cy="5263410"/>
          </a:xfrm>
          <a:prstGeom prst="rect">
            <a:avLst/>
          </a:prstGeom>
          <a:solidFill>
            <a:schemeClr val="bg1"/>
          </a:solidFill>
        </p:spPr>
        <p:txBody>
          <a:bodyPr lIns="180000" tIns="1260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lang="en-AU" dirty="0"/>
            </a:lvl1pPr>
          </a:lstStyle>
          <a:p>
            <a:pPr lvl="0"/>
            <a:r>
              <a:rPr lang="en-AU"/>
              <a:t>[Enter text – You can change the colour of this placeholder under the ‘Shape fill’ menu. Change shape width/height as preferred]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B796C-2145-4E36-9CCD-4A6E104C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48" y="1340768"/>
            <a:ext cx="2592288" cy="87647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[Title]</a:t>
            </a:r>
            <a:endParaRPr lang="en-AU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683528B-5613-4179-BFD8-DFE24675A8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5D19A3-55E4-4A3E-B43F-B4D3EFBE1E1E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B58DF6-309B-4BE3-BBE4-1BA28FFD9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7D515-B4C3-44B8-9BAA-EEF692FA5A57}"/>
              </a:ext>
            </a:extLst>
          </p:cNvPr>
          <p:cNvSpPr>
            <a:spLocks noGrp="1"/>
          </p:cNvSpPr>
          <p:nvPr>
            <p:ph type="dt" sz="half" idx="20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09B167-7472-4F88-89E8-DAE2E048396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F249FB-FC55-456D-9BD4-C0130FDAB05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62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95327" y="1700213"/>
            <a:ext cx="10801349" cy="42491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/>
              <a:t>Click icon to add picture</a:t>
            </a:r>
            <a:br>
              <a:rPr lang="en-AU"/>
            </a:br>
            <a:br>
              <a:rPr lang="en-AU"/>
            </a:br>
            <a:br>
              <a:rPr lang="en-AU"/>
            </a:b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95327" y="5949320"/>
            <a:ext cx="10801348" cy="36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683528B-5613-4179-BFD8-DFE24675A8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FA6F18-A6B9-4002-9AF5-5A621B0ECEA9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667976-37E5-419D-871B-FF7F3279A8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328C3BB-E5DD-47D4-B3C1-7A89BC1F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C86CC-8E6A-4F6A-BC10-D9D4BF0CE880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E1B5CB-C615-403B-B182-EBCD5DAC9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690D5-44C9-4D2D-925E-426FB8864D8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80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39BD51-2E8D-4FDD-8EEB-A7A9070EDD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7048" y="630979"/>
            <a:ext cx="7784951" cy="6234196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8916" h="5593381">
                <a:moveTo>
                  <a:pt x="454" y="629"/>
                </a:moveTo>
                <a:lnTo>
                  <a:pt x="5198916" y="0"/>
                </a:lnTo>
                <a:lnTo>
                  <a:pt x="5198916" y="5587822"/>
                </a:lnTo>
                <a:lnTo>
                  <a:pt x="1718207" y="5593381"/>
                </a:lnTo>
                <a:cubicBezTo>
                  <a:pt x="689093" y="5283249"/>
                  <a:pt x="-8821" y="3998617"/>
                  <a:pt x="1791" y="3144946"/>
                </a:cubicBezTo>
                <a:cubicBezTo>
                  <a:pt x="3783" y="1941683"/>
                  <a:pt x="-1538" y="1203892"/>
                  <a:pt x="454" y="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945E3-14E3-4804-9C19-FEC6CFB9A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2204864"/>
            <a:ext cx="3384000" cy="4093424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F1548D-4CF2-410E-9EAF-5FFD92B8BD25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FD650-D01F-491D-B510-1C0C7A868A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DFCBBC-8906-4BED-9DB4-F37D4356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3384549" cy="1008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FC9ED7-6517-494A-9E4C-6DF78B8356C4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D18E-7831-44BE-9F27-A68CFE3B02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BA412D2-A7E4-4007-BC7B-41EB3D0B6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05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9776" y="619522"/>
            <a:ext cx="6096132" cy="6238324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1095" h="5597085">
                <a:moveTo>
                  <a:pt x="454" y="4333"/>
                </a:moveTo>
                <a:lnTo>
                  <a:pt x="4070582" y="0"/>
                </a:lnTo>
                <a:cubicBezTo>
                  <a:pt x="4072539" y="1865237"/>
                  <a:pt x="4068136" y="3729906"/>
                  <a:pt x="4070093" y="5595143"/>
                </a:cubicBezTo>
                <a:lnTo>
                  <a:pt x="1718207" y="5597085"/>
                </a:lnTo>
                <a:cubicBezTo>
                  <a:pt x="689093" y="5286953"/>
                  <a:pt x="-8821" y="4002321"/>
                  <a:pt x="1791" y="3148650"/>
                </a:cubicBezTo>
                <a:cubicBezTo>
                  <a:pt x="3783" y="1945387"/>
                  <a:pt x="-1538" y="1207596"/>
                  <a:pt x="454" y="43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939388E-DE68-4319-9112-7BA5E2C40E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700213"/>
            <a:ext cx="5208588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Aft>
                <a:spcPts val="600"/>
              </a:spcAft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D1E0F1-AFFA-42EB-BA75-DA2D4500467E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E6FC7D-C34E-46C7-8941-E28D2138AB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0EDC1B-18C6-4124-ACB9-D441CF15F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5208587" cy="46800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916337-F2DC-4078-961D-7B3BDA5209EB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4EC9E-80A6-4F00-A6C2-0211431E31A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63467-2027-4D99-8858-F83AC839052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212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7980" y="619866"/>
            <a:ext cx="4065161" cy="6239970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0093"/>
              <a:gd name="connsiteY0" fmla="*/ 0 h 5592752"/>
              <a:gd name="connsiteX1" fmla="*/ 2714232 w 4070093"/>
              <a:gd name="connsiteY1" fmla="*/ 3644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2714242"/>
              <a:gd name="connsiteY0" fmla="*/ 0 h 5592752"/>
              <a:gd name="connsiteX1" fmla="*/ 2714232 w 2714242"/>
              <a:gd name="connsiteY1" fmla="*/ 3644 h 5592752"/>
              <a:gd name="connsiteX2" fmla="*/ 2455391 w 2714242"/>
              <a:gd name="connsiteY2" fmla="*/ 5590810 h 5592752"/>
              <a:gd name="connsiteX3" fmla="*/ 1718207 w 2714242"/>
              <a:gd name="connsiteY3" fmla="*/ 5592752 h 5592752"/>
              <a:gd name="connsiteX4" fmla="*/ 1791 w 2714242"/>
              <a:gd name="connsiteY4" fmla="*/ 3144317 h 5592752"/>
              <a:gd name="connsiteX5" fmla="*/ 454 w 2714242"/>
              <a:gd name="connsiteY5" fmla="*/ 0 h 5592752"/>
              <a:gd name="connsiteX0" fmla="*/ 454 w 2714778"/>
              <a:gd name="connsiteY0" fmla="*/ 0 h 5596508"/>
              <a:gd name="connsiteX1" fmla="*/ 2714232 w 2714778"/>
              <a:gd name="connsiteY1" fmla="*/ 3644 h 5596508"/>
              <a:gd name="connsiteX2" fmla="*/ 2714070 w 2714778"/>
              <a:gd name="connsiteY2" fmla="*/ 5596508 h 5596508"/>
              <a:gd name="connsiteX3" fmla="*/ 1718207 w 2714778"/>
              <a:gd name="connsiteY3" fmla="*/ 5592752 h 5596508"/>
              <a:gd name="connsiteX4" fmla="*/ 1791 w 2714778"/>
              <a:gd name="connsiteY4" fmla="*/ 3144317 h 5596508"/>
              <a:gd name="connsiteX5" fmla="*/ 454 w 2714778"/>
              <a:gd name="connsiteY5" fmla="*/ 0 h 5596508"/>
              <a:gd name="connsiteX0" fmla="*/ 454 w 2714070"/>
              <a:gd name="connsiteY0" fmla="*/ 0 h 5596508"/>
              <a:gd name="connsiteX1" fmla="*/ 2709992 w 2714070"/>
              <a:gd name="connsiteY1" fmla="*/ 3644 h 5596508"/>
              <a:gd name="connsiteX2" fmla="*/ 2714070 w 2714070"/>
              <a:gd name="connsiteY2" fmla="*/ 5596508 h 5596508"/>
              <a:gd name="connsiteX3" fmla="*/ 1718207 w 2714070"/>
              <a:gd name="connsiteY3" fmla="*/ 5592752 h 5596508"/>
              <a:gd name="connsiteX4" fmla="*/ 1791 w 2714070"/>
              <a:gd name="connsiteY4" fmla="*/ 3144317 h 5596508"/>
              <a:gd name="connsiteX5" fmla="*/ 454 w 2714070"/>
              <a:gd name="connsiteY5" fmla="*/ 0 h 5596508"/>
              <a:gd name="connsiteX0" fmla="*/ 454 w 2714779"/>
              <a:gd name="connsiteY0" fmla="*/ 2054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2054 h 5598562"/>
              <a:gd name="connsiteX0" fmla="*/ 454 w 2714779"/>
              <a:gd name="connsiteY0" fmla="*/ 7751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7751 h 559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4779" h="5598562">
                <a:moveTo>
                  <a:pt x="454" y="7751"/>
                </a:moveTo>
                <a:lnTo>
                  <a:pt x="2714233" y="0"/>
                </a:lnTo>
                <a:cubicBezTo>
                  <a:pt x="2716190" y="1865237"/>
                  <a:pt x="2712113" y="3733325"/>
                  <a:pt x="2714070" y="5598562"/>
                </a:cubicBezTo>
                <a:lnTo>
                  <a:pt x="1718207" y="5594806"/>
                </a:lnTo>
                <a:cubicBezTo>
                  <a:pt x="689093" y="5284674"/>
                  <a:pt x="-8821" y="4000042"/>
                  <a:pt x="1791" y="3146371"/>
                </a:cubicBezTo>
                <a:cubicBezTo>
                  <a:pt x="3783" y="1943108"/>
                  <a:pt x="-1538" y="1211014"/>
                  <a:pt x="454" y="77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939388E-DE68-4319-9112-7BA5E2C40E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700213"/>
            <a:ext cx="7089890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spcAft>
                <a:spcPts val="600"/>
              </a:spcAft>
              <a:defRPr lang="en-US" dirty="0" smtClean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E2A31D-86B6-46B8-BB44-FE4A0151AFEC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DB1757-F26E-4E87-887C-D21CB8F0D4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322A0C3-D06A-4B53-BF2D-7247BE3F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7089890" cy="469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0D441B-BAF3-4DDF-A5CD-A8E786E8FAAC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A16CAE-14B9-4A43-877B-E46EF044168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5BFC0C-3AAF-4677-B586-CD5CBF731F7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11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Two Thirds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39BD51-2E8D-4FDD-8EEB-A7A9070EDD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9550" y="-3115"/>
            <a:ext cx="7782449" cy="6868289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586635 h 6179387"/>
              <a:gd name="connsiteX1" fmla="*/ 5198916 w 5198916"/>
              <a:gd name="connsiteY1" fmla="*/ 0 h 6179387"/>
              <a:gd name="connsiteX2" fmla="*/ 5198916 w 5198916"/>
              <a:gd name="connsiteY2" fmla="*/ 6173828 h 6179387"/>
              <a:gd name="connsiteX3" fmla="*/ 1718207 w 5198916"/>
              <a:gd name="connsiteY3" fmla="*/ 6179387 h 6179387"/>
              <a:gd name="connsiteX4" fmla="*/ 1791 w 5198916"/>
              <a:gd name="connsiteY4" fmla="*/ 3730952 h 6179387"/>
              <a:gd name="connsiteX5" fmla="*/ 454 w 5198916"/>
              <a:gd name="connsiteY5" fmla="*/ 586635 h 6179387"/>
              <a:gd name="connsiteX0" fmla="*/ 8476 w 5197245"/>
              <a:gd name="connsiteY0" fmla="*/ 39696 h 6179387"/>
              <a:gd name="connsiteX1" fmla="*/ 5197245 w 5197245"/>
              <a:gd name="connsiteY1" fmla="*/ 0 h 6179387"/>
              <a:gd name="connsiteX2" fmla="*/ 5197245 w 5197245"/>
              <a:gd name="connsiteY2" fmla="*/ 6173828 h 6179387"/>
              <a:gd name="connsiteX3" fmla="*/ 1716536 w 5197245"/>
              <a:gd name="connsiteY3" fmla="*/ 6179387 h 6179387"/>
              <a:gd name="connsiteX4" fmla="*/ 120 w 5197245"/>
              <a:gd name="connsiteY4" fmla="*/ 3730952 h 6179387"/>
              <a:gd name="connsiteX5" fmla="*/ 8476 w 5197245"/>
              <a:gd name="connsiteY5" fmla="*/ 39696 h 6179387"/>
              <a:gd name="connsiteX0" fmla="*/ 8476 w 5197245"/>
              <a:gd name="connsiteY0" fmla="*/ 0 h 6139691"/>
              <a:gd name="connsiteX1" fmla="*/ 5146357 w 5197245"/>
              <a:gd name="connsiteY1" fmla="*/ 191044 h 6139691"/>
              <a:gd name="connsiteX2" fmla="*/ 5197245 w 5197245"/>
              <a:gd name="connsiteY2" fmla="*/ 6134132 h 6139691"/>
              <a:gd name="connsiteX3" fmla="*/ 1716536 w 5197245"/>
              <a:gd name="connsiteY3" fmla="*/ 6139691 h 6139691"/>
              <a:gd name="connsiteX4" fmla="*/ 120 w 5197245"/>
              <a:gd name="connsiteY4" fmla="*/ 3691256 h 6139691"/>
              <a:gd name="connsiteX5" fmla="*/ 8476 w 5197245"/>
              <a:gd name="connsiteY5" fmla="*/ 0 h 6139691"/>
              <a:gd name="connsiteX0" fmla="*/ 8476 w 5197245"/>
              <a:gd name="connsiteY0" fmla="*/ 22604 h 6162295"/>
              <a:gd name="connsiteX1" fmla="*/ 5197245 w 5197245"/>
              <a:gd name="connsiteY1" fmla="*/ 0 h 6162295"/>
              <a:gd name="connsiteX2" fmla="*/ 5197245 w 5197245"/>
              <a:gd name="connsiteY2" fmla="*/ 6156736 h 6162295"/>
              <a:gd name="connsiteX3" fmla="*/ 1716536 w 5197245"/>
              <a:gd name="connsiteY3" fmla="*/ 6162295 h 6162295"/>
              <a:gd name="connsiteX4" fmla="*/ 120 w 5197245"/>
              <a:gd name="connsiteY4" fmla="*/ 3713860 h 6162295"/>
              <a:gd name="connsiteX5" fmla="*/ 8476 w 5197245"/>
              <a:gd name="connsiteY5" fmla="*/ 22604 h 6162295"/>
              <a:gd name="connsiteX0" fmla="*/ 2115 w 5197245"/>
              <a:gd name="connsiteY0" fmla="*/ 5512 h 6162295"/>
              <a:gd name="connsiteX1" fmla="*/ 5197245 w 5197245"/>
              <a:gd name="connsiteY1" fmla="*/ 0 h 6162295"/>
              <a:gd name="connsiteX2" fmla="*/ 5197245 w 5197245"/>
              <a:gd name="connsiteY2" fmla="*/ 6156736 h 6162295"/>
              <a:gd name="connsiteX3" fmla="*/ 1716536 w 5197245"/>
              <a:gd name="connsiteY3" fmla="*/ 6162295 h 6162295"/>
              <a:gd name="connsiteX4" fmla="*/ 120 w 5197245"/>
              <a:gd name="connsiteY4" fmla="*/ 3713860 h 6162295"/>
              <a:gd name="connsiteX5" fmla="*/ 2115 w 5197245"/>
              <a:gd name="connsiteY5" fmla="*/ 5512 h 616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7245" h="6162295">
                <a:moveTo>
                  <a:pt x="2115" y="5512"/>
                </a:moveTo>
                <a:lnTo>
                  <a:pt x="5197245" y="0"/>
                </a:lnTo>
                <a:lnTo>
                  <a:pt x="5197245" y="6156736"/>
                </a:lnTo>
                <a:lnTo>
                  <a:pt x="1716536" y="6162295"/>
                </a:lnTo>
                <a:cubicBezTo>
                  <a:pt x="687422" y="5852163"/>
                  <a:pt x="-10492" y="4567531"/>
                  <a:pt x="120" y="3713860"/>
                </a:cubicBezTo>
                <a:cubicBezTo>
                  <a:pt x="2112" y="2510597"/>
                  <a:pt x="123" y="1208775"/>
                  <a:pt x="2115" y="551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[Elite Athlete Information Session| [O-Week 2020]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945E3-14E3-4804-9C19-FEC6CFB9A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2204864"/>
            <a:ext cx="3384000" cy="4093424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D0FAE-3953-4EE5-ADCD-BB5BCA72CF7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151136"/>
            <a:ext cx="2376000" cy="241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Elite Athlete Program </a:t>
            </a:r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22D7A-8171-44C9-AFA6-24E34B78763E}"/>
              </a:ext>
            </a:extLst>
          </p:cNvPr>
          <p:cNvSpPr txBox="1"/>
          <p:nvPr userDrawn="1"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>
                <a:solidFill>
                  <a:schemeClr val="bg1"/>
                </a:solidFill>
              </a:rPr>
              <a:t>Under the ‘Fill’ menu, ‘change ‘Solid fill’ to a </a:t>
            </a:r>
            <a:r>
              <a:rPr lang="en-US" sz="1400" err="1">
                <a:solidFill>
                  <a:schemeClr val="bg1"/>
                </a:solidFill>
              </a:rPr>
              <a:t>colour</a:t>
            </a:r>
            <a:r>
              <a:rPr lang="en-US" sz="1400">
                <a:solidFill>
                  <a:schemeClr val="bg1"/>
                </a:solidFill>
              </a:rPr>
              <a:t> from the palette</a:t>
            </a:r>
            <a:endParaRPr lang="en-AU" sz="140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F45073E-2992-405B-AB05-A3E6ADD2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3384549" cy="10081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14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urple snake on a black background&#10;&#10;Description automatically generated">
            <a:extLst>
              <a:ext uri="{FF2B5EF4-FFF2-40B4-BE49-F238E27FC236}">
                <a16:creationId xmlns:a16="http://schemas.microsoft.com/office/drawing/2014/main" id="{07FEAF73-CCE5-B395-A56C-B62EA319C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4" name="Picture 3" descr="A black and purple sign&#10;&#10;Description automatically generated">
            <a:extLst>
              <a:ext uri="{FF2B5EF4-FFF2-40B4-BE49-F238E27FC236}">
                <a16:creationId xmlns:a16="http://schemas.microsoft.com/office/drawing/2014/main" id="{98A06E40-C5BF-DFD1-C90E-7C939B03CE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076C84-9EAD-DC6B-5E1B-95016ACBB8FE}"/>
              </a:ext>
            </a:extLst>
          </p:cNvPr>
          <p:cNvSpPr txBox="1"/>
          <p:nvPr userDrawn="1"/>
        </p:nvSpPr>
        <p:spPr>
          <a:xfrm>
            <a:off x="720000" y="720000"/>
            <a:ext cx="6881198" cy="6647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5400" b="1" spc="-150">
                <a:solidFill>
                  <a:srgbClr val="51247A"/>
                </a:solidFill>
                <a:effectLst/>
                <a:latin typeface="Arial" panose="020B0604020202020204" pitchFamily="34" charset="0"/>
              </a:rPr>
              <a:t>Why choose UQ?</a:t>
            </a:r>
            <a:endParaRPr lang="en-AU" sz="5400" spc="-150">
              <a:solidFill>
                <a:srgbClr val="51247A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DB48B-364C-EFB4-F59F-56230731D5D7}"/>
              </a:ext>
            </a:extLst>
          </p:cNvPr>
          <p:cNvSpPr txBox="1"/>
          <p:nvPr userDrawn="1"/>
        </p:nvSpPr>
        <p:spPr>
          <a:xfrm>
            <a:off x="720000" y="720001"/>
            <a:ext cx="5602828" cy="6647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5400" b="1" spc="-150">
                <a:solidFill>
                  <a:srgbClr val="51247A"/>
                </a:solidFill>
                <a:effectLst/>
                <a:latin typeface="Arial" panose="020B0604020202020204" pitchFamily="34" charset="0"/>
              </a:rPr>
              <a:t>Why choose UQ?</a:t>
            </a:r>
            <a:endParaRPr lang="en-AU" sz="5400" spc="-150">
              <a:solidFill>
                <a:srgbClr val="51247A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7C8BB1-9B24-D6F6-6B7B-58450A478CF2}"/>
              </a:ext>
            </a:extLst>
          </p:cNvPr>
          <p:cNvSpPr/>
          <p:nvPr userDrawn="1"/>
        </p:nvSpPr>
        <p:spPr>
          <a:xfrm>
            <a:off x="736585" y="2171113"/>
            <a:ext cx="1980000" cy="1980000"/>
          </a:xfrm>
          <a:prstGeom prst="ellipse">
            <a:avLst/>
          </a:prstGeom>
          <a:solidFill>
            <a:srgbClr val="FB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AC6D2-9299-AA33-EB17-456C7D0F2E90}"/>
              </a:ext>
            </a:extLst>
          </p:cNvPr>
          <p:cNvSpPr txBox="1"/>
          <p:nvPr userDrawn="1"/>
        </p:nvSpPr>
        <p:spPr>
          <a:xfrm>
            <a:off x="767731" y="2483226"/>
            <a:ext cx="191770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>
                <a:solidFill>
                  <a:srgbClr val="5124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in </a:t>
            </a:r>
          </a:p>
          <a:p>
            <a:pPr algn="ctr"/>
            <a:r>
              <a:rPr lang="en-US">
                <a:solidFill>
                  <a:srgbClr val="5124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Queensland </a:t>
            </a:r>
          </a:p>
          <a:p>
            <a:pPr algn="ctr"/>
            <a:r>
              <a:rPr lang="en-US">
                <a:solidFill>
                  <a:srgbClr val="5124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graduate employability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1C885E-1C83-15A7-C048-F0A18D1B0CAF}"/>
              </a:ext>
            </a:extLst>
          </p:cNvPr>
          <p:cNvSpPr/>
          <p:nvPr userDrawn="1"/>
        </p:nvSpPr>
        <p:spPr>
          <a:xfrm>
            <a:off x="1979416" y="4107386"/>
            <a:ext cx="2211574" cy="2215038"/>
          </a:xfrm>
          <a:prstGeom prst="ellipse">
            <a:avLst/>
          </a:prstGeom>
          <a:solidFill>
            <a:srgbClr val="E62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A3175-08D7-DCF1-208E-B88031160D15}"/>
              </a:ext>
            </a:extLst>
          </p:cNvPr>
          <p:cNvSpPr txBox="1"/>
          <p:nvPr userDrawn="1"/>
        </p:nvSpPr>
        <p:spPr>
          <a:xfrm>
            <a:off x="2126349" y="4522407"/>
            <a:ext cx="191770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World-class facilities and beautiful,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heritage-listed campuses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88C880D-EE91-B067-D492-78022A0FBA84}"/>
              </a:ext>
            </a:extLst>
          </p:cNvPr>
          <p:cNvSpPr/>
          <p:nvPr userDrawn="1"/>
        </p:nvSpPr>
        <p:spPr>
          <a:xfrm>
            <a:off x="8418650" y="4138995"/>
            <a:ext cx="1980000" cy="1980000"/>
          </a:xfrm>
          <a:prstGeom prst="ellipse">
            <a:avLst/>
          </a:prstGeom>
          <a:solidFill>
            <a:srgbClr val="00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DC1A42-AC88-A635-B72E-9FA394335B1D}"/>
              </a:ext>
            </a:extLst>
          </p:cNvPr>
          <p:cNvSpPr txBox="1"/>
          <p:nvPr userDrawn="1"/>
        </p:nvSpPr>
        <p:spPr>
          <a:xfrm>
            <a:off x="8449796" y="4851996"/>
            <a:ext cx="19177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 in research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62FF1A-650A-7799-FEEF-CD224B248536}"/>
              </a:ext>
            </a:extLst>
          </p:cNvPr>
          <p:cNvSpPr/>
          <p:nvPr userDrawn="1"/>
        </p:nvSpPr>
        <p:spPr>
          <a:xfrm>
            <a:off x="8752342" y="1707698"/>
            <a:ext cx="1980000" cy="1980000"/>
          </a:xfrm>
          <a:prstGeom prst="ellipse">
            <a:avLst/>
          </a:prstGeom>
          <a:solidFill>
            <a:srgbClr val="EB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471E51-166A-5250-97E2-334309DEE0A4}"/>
              </a:ext>
            </a:extLst>
          </p:cNvPr>
          <p:cNvSpPr txBox="1"/>
          <p:nvPr userDrawn="1"/>
        </p:nvSpPr>
        <p:spPr>
          <a:xfrm>
            <a:off x="8783488" y="2282199"/>
            <a:ext cx="191770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awarded teachers in Australia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0FDB30-D7A1-B2F3-E1F0-651D4D127102}"/>
              </a:ext>
            </a:extLst>
          </p:cNvPr>
          <p:cNvSpPr/>
          <p:nvPr userDrawn="1"/>
        </p:nvSpPr>
        <p:spPr>
          <a:xfrm>
            <a:off x="4105447" y="1605797"/>
            <a:ext cx="4421166" cy="4421166"/>
          </a:xfrm>
          <a:prstGeom prst="ellipse">
            <a:avLst/>
          </a:prstGeom>
          <a:solidFill>
            <a:srgbClr val="2EA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C9F527-D91A-8828-86BD-33BA1F1C94B6}"/>
              </a:ext>
            </a:extLst>
          </p:cNvPr>
          <p:cNvSpPr txBox="1"/>
          <p:nvPr userDrawn="1"/>
        </p:nvSpPr>
        <p:spPr>
          <a:xfrm>
            <a:off x="4205218" y="2647560"/>
            <a:ext cx="417195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UQ ranks…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in Queensland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in Australia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#43 in the world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E1EBBF-8D7D-9F9E-ED82-AC3995DF63AF}"/>
              </a:ext>
            </a:extLst>
          </p:cNvPr>
          <p:cNvSpPr txBox="1"/>
          <p:nvPr userDrawn="1"/>
        </p:nvSpPr>
        <p:spPr>
          <a:xfrm>
            <a:off x="7121621" y="6322424"/>
            <a:ext cx="500439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According to QS World University Rankings 2024 and AFR Best Universities Ranking 2023.</a:t>
            </a:r>
          </a:p>
        </p:txBody>
      </p:sp>
    </p:spTree>
    <p:extLst>
      <p:ext uri="{BB962C8B-B14F-4D97-AF65-F5344CB8AC3E}">
        <p14:creationId xmlns:p14="http://schemas.microsoft.com/office/powerpoint/2010/main" val="3477151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Half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02278" y="-2778"/>
            <a:ext cx="6093632" cy="6860624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  <a:gd name="connsiteX0" fmla="*/ 454 w 4070093"/>
              <a:gd name="connsiteY0" fmla="*/ 562667 h 6155419"/>
              <a:gd name="connsiteX1" fmla="*/ 4062101 w 4070093"/>
              <a:gd name="connsiteY1" fmla="*/ 0 h 6155419"/>
              <a:gd name="connsiteX2" fmla="*/ 4070093 w 4070093"/>
              <a:gd name="connsiteY2" fmla="*/ 6153477 h 6155419"/>
              <a:gd name="connsiteX3" fmla="*/ 1718207 w 4070093"/>
              <a:gd name="connsiteY3" fmla="*/ 6155419 h 6155419"/>
              <a:gd name="connsiteX4" fmla="*/ 1791 w 4070093"/>
              <a:gd name="connsiteY4" fmla="*/ 3706984 h 6155419"/>
              <a:gd name="connsiteX5" fmla="*/ 454 w 4070093"/>
              <a:gd name="connsiteY5" fmla="*/ 562667 h 6155419"/>
              <a:gd name="connsiteX0" fmla="*/ 7264 w 4068422"/>
              <a:gd name="connsiteY0" fmla="*/ 15728 h 6155419"/>
              <a:gd name="connsiteX1" fmla="*/ 4060430 w 4068422"/>
              <a:gd name="connsiteY1" fmla="*/ 0 h 6155419"/>
              <a:gd name="connsiteX2" fmla="*/ 4068422 w 4068422"/>
              <a:gd name="connsiteY2" fmla="*/ 6153477 h 6155419"/>
              <a:gd name="connsiteX3" fmla="*/ 1716536 w 4068422"/>
              <a:gd name="connsiteY3" fmla="*/ 6155419 h 6155419"/>
              <a:gd name="connsiteX4" fmla="*/ 120 w 4068422"/>
              <a:gd name="connsiteY4" fmla="*/ 3706984 h 6155419"/>
              <a:gd name="connsiteX5" fmla="*/ 7264 w 4068422"/>
              <a:gd name="connsiteY5" fmla="*/ 15728 h 6155419"/>
              <a:gd name="connsiteX0" fmla="*/ 7264 w 4069425"/>
              <a:gd name="connsiteY0" fmla="*/ 15728 h 6155419"/>
              <a:gd name="connsiteX1" fmla="*/ 4068912 w 4069425"/>
              <a:gd name="connsiteY1" fmla="*/ 0 h 6155419"/>
              <a:gd name="connsiteX2" fmla="*/ 4068422 w 4069425"/>
              <a:gd name="connsiteY2" fmla="*/ 6153477 h 6155419"/>
              <a:gd name="connsiteX3" fmla="*/ 1716536 w 4069425"/>
              <a:gd name="connsiteY3" fmla="*/ 6155419 h 6155419"/>
              <a:gd name="connsiteX4" fmla="*/ 120 w 4069425"/>
              <a:gd name="connsiteY4" fmla="*/ 3706984 h 6155419"/>
              <a:gd name="connsiteX5" fmla="*/ 7264 w 4069425"/>
              <a:gd name="connsiteY5" fmla="*/ 15728 h 6155419"/>
              <a:gd name="connsiteX0" fmla="*/ 3023 w 4069425"/>
              <a:gd name="connsiteY0" fmla="*/ 4334 h 6155419"/>
              <a:gd name="connsiteX1" fmla="*/ 4068912 w 4069425"/>
              <a:gd name="connsiteY1" fmla="*/ 0 h 6155419"/>
              <a:gd name="connsiteX2" fmla="*/ 4068422 w 4069425"/>
              <a:gd name="connsiteY2" fmla="*/ 6153477 h 6155419"/>
              <a:gd name="connsiteX3" fmla="*/ 1716536 w 4069425"/>
              <a:gd name="connsiteY3" fmla="*/ 6155419 h 6155419"/>
              <a:gd name="connsiteX4" fmla="*/ 120 w 4069425"/>
              <a:gd name="connsiteY4" fmla="*/ 3706984 h 6155419"/>
              <a:gd name="connsiteX5" fmla="*/ 3023 w 4069425"/>
              <a:gd name="connsiteY5" fmla="*/ 4334 h 615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9425" h="6155419">
                <a:moveTo>
                  <a:pt x="3023" y="4334"/>
                </a:moveTo>
                <a:lnTo>
                  <a:pt x="4068912" y="0"/>
                </a:lnTo>
                <a:cubicBezTo>
                  <a:pt x="4070869" y="1865237"/>
                  <a:pt x="4066465" y="4288240"/>
                  <a:pt x="4068422" y="6153477"/>
                </a:cubicBezTo>
                <a:lnTo>
                  <a:pt x="1716536" y="6155419"/>
                </a:lnTo>
                <a:cubicBezTo>
                  <a:pt x="687422" y="5845287"/>
                  <a:pt x="-10492" y="4560655"/>
                  <a:pt x="120" y="3706984"/>
                </a:cubicBezTo>
                <a:cubicBezTo>
                  <a:pt x="2112" y="2503721"/>
                  <a:pt x="1031" y="1207597"/>
                  <a:pt x="3023" y="43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[Elite Athlete Information Session| [O-Week 2020]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4E8D8-7819-4122-838F-7CED981EC3B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95325" y="151136"/>
            <a:ext cx="2376000" cy="241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Elite Athlete Program </a:t>
            </a:r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06BD81E-48A0-488B-B875-7D993A64CC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700213"/>
            <a:ext cx="5208587" cy="4598075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152F0-B857-4837-AD26-E55058B68A12}"/>
              </a:ext>
            </a:extLst>
          </p:cNvPr>
          <p:cNvSpPr txBox="1"/>
          <p:nvPr userDrawn="1"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>
                <a:solidFill>
                  <a:schemeClr val="bg1"/>
                </a:solidFill>
              </a:rPr>
              <a:t>Under the ‘Fill’ menu, ‘change ‘Solid fill’ to a </a:t>
            </a:r>
            <a:r>
              <a:rPr lang="en-US" sz="1400" err="1">
                <a:solidFill>
                  <a:schemeClr val="bg1"/>
                </a:solidFill>
              </a:rPr>
              <a:t>colour</a:t>
            </a:r>
            <a:r>
              <a:rPr lang="en-US" sz="1400">
                <a:solidFill>
                  <a:schemeClr val="bg1"/>
                </a:solidFill>
              </a:rPr>
              <a:t> from the palette</a:t>
            </a:r>
            <a:endParaRPr lang="en-AU" sz="140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7296C6-F9EC-4B3A-9119-76D6C670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5208586" cy="468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395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One Third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B4FA68DC-FEFE-4790-B4A5-75AF5CDBE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invGray">
          <a:xfrm>
            <a:off x="0" y="0"/>
            <a:ext cx="10704513" cy="6869113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BEE3ED-5C13-4151-AFC4-04F14BD9ECA3}"/>
              </a:ext>
            </a:extLst>
          </p:cNvPr>
          <p:cNvSpPr txBox="1"/>
          <p:nvPr userDrawn="1"/>
        </p:nvSpPr>
        <p:spPr>
          <a:xfrm>
            <a:off x="1" y="-622612"/>
            <a:ext cx="763217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>
                <a:solidFill>
                  <a:schemeClr val="bg1"/>
                </a:solidFill>
              </a:rPr>
              <a:t>Clicking along the edge of purple container and change the shape fill colour.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08851" y="-8784"/>
            <a:ext cx="4083149" cy="6868620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0093"/>
              <a:gd name="connsiteY0" fmla="*/ 0 h 5592752"/>
              <a:gd name="connsiteX1" fmla="*/ 2714232 w 4070093"/>
              <a:gd name="connsiteY1" fmla="*/ 3644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2714242"/>
              <a:gd name="connsiteY0" fmla="*/ 0 h 5592752"/>
              <a:gd name="connsiteX1" fmla="*/ 2714232 w 2714242"/>
              <a:gd name="connsiteY1" fmla="*/ 3644 h 5592752"/>
              <a:gd name="connsiteX2" fmla="*/ 2455391 w 2714242"/>
              <a:gd name="connsiteY2" fmla="*/ 5590810 h 5592752"/>
              <a:gd name="connsiteX3" fmla="*/ 1718207 w 2714242"/>
              <a:gd name="connsiteY3" fmla="*/ 5592752 h 5592752"/>
              <a:gd name="connsiteX4" fmla="*/ 1791 w 2714242"/>
              <a:gd name="connsiteY4" fmla="*/ 3144317 h 5592752"/>
              <a:gd name="connsiteX5" fmla="*/ 454 w 2714242"/>
              <a:gd name="connsiteY5" fmla="*/ 0 h 5592752"/>
              <a:gd name="connsiteX0" fmla="*/ 454 w 2714778"/>
              <a:gd name="connsiteY0" fmla="*/ 0 h 5596508"/>
              <a:gd name="connsiteX1" fmla="*/ 2714232 w 2714778"/>
              <a:gd name="connsiteY1" fmla="*/ 3644 h 5596508"/>
              <a:gd name="connsiteX2" fmla="*/ 2714070 w 2714778"/>
              <a:gd name="connsiteY2" fmla="*/ 5596508 h 5596508"/>
              <a:gd name="connsiteX3" fmla="*/ 1718207 w 2714778"/>
              <a:gd name="connsiteY3" fmla="*/ 5592752 h 5596508"/>
              <a:gd name="connsiteX4" fmla="*/ 1791 w 2714778"/>
              <a:gd name="connsiteY4" fmla="*/ 3144317 h 5596508"/>
              <a:gd name="connsiteX5" fmla="*/ 454 w 2714778"/>
              <a:gd name="connsiteY5" fmla="*/ 0 h 5596508"/>
              <a:gd name="connsiteX0" fmla="*/ 454 w 2714070"/>
              <a:gd name="connsiteY0" fmla="*/ 0 h 5596508"/>
              <a:gd name="connsiteX1" fmla="*/ 2709992 w 2714070"/>
              <a:gd name="connsiteY1" fmla="*/ 3644 h 5596508"/>
              <a:gd name="connsiteX2" fmla="*/ 2714070 w 2714070"/>
              <a:gd name="connsiteY2" fmla="*/ 5596508 h 5596508"/>
              <a:gd name="connsiteX3" fmla="*/ 1718207 w 2714070"/>
              <a:gd name="connsiteY3" fmla="*/ 5592752 h 5596508"/>
              <a:gd name="connsiteX4" fmla="*/ 1791 w 2714070"/>
              <a:gd name="connsiteY4" fmla="*/ 3144317 h 5596508"/>
              <a:gd name="connsiteX5" fmla="*/ 454 w 2714070"/>
              <a:gd name="connsiteY5" fmla="*/ 0 h 5596508"/>
              <a:gd name="connsiteX0" fmla="*/ 454 w 2714779"/>
              <a:gd name="connsiteY0" fmla="*/ 2054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2054 h 5598562"/>
              <a:gd name="connsiteX0" fmla="*/ 454 w 2714779"/>
              <a:gd name="connsiteY0" fmla="*/ 7751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7751 h 5598562"/>
              <a:gd name="connsiteX0" fmla="*/ 454 w 2714070"/>
              <a:gd name="connsiteY0" fmla="*/ 571782 h 6162593"/>
              <a:gd name="connsiteX1" fmla="*/ 2707872 w 2714070"/>
              <a:gd name="connsiteY1" fmla="*/ 0 h 6162593"/>
              <a:gd name="connsiteX2" fmla="*/ 2714070 w 2714070"/>
              <a:gd name="connsiteY2" fmla="*/ 6162593 h 6162593"/>
              <a:gd name="connsiteX3" fmla="*/ 1718207 w 2714070"/>
              <a:gd name="connsiteY3" fmla="*/ 6158837 h 6162593"/>
              <a:gd name="connsiteX4" fmla="*/ 1791 w 2714070"/>
              <a:gd name="connsiteY4" fmla="*/ 3710402 h 6162593"/>
              <a:gd name="connsiteX5" fmla="*/ 454 w 2714070"/>
              <a:gd name="connsiteY5" fmla="*/ 571782 h 6162593"/>
              <a:gd name="connsiteX0" fmla="*/ 454 w 2714070"/>
              <a:gd name="connsiteY0" fmla="*/ 7751 h 6162593"/>
              <a:gd name="connsiteX1" fmla="*/ 2707872 w 2714070"/>
              <a:gd name="connsiteY1" fmla="*/ 0 h 6162593"/>
              <a:gd name="connsiteX2" fmla="*/ 2714070 w 2714070"/>
              <a:gd name="connsiteY2" fmla="*/ 6162593 h 6162593"/>
              <a:gd name="connsiteX3" fmla="*/ 1718207 w 2714070"/>
              <a:gd name="connsiteY3" fmla="*/ 6158837 h 6162593"/>
              <a:gd name="connsiteX4" fmla="*/ 1791 w 2714070"/>
              <a:gd name="connsiteY4" fmla="*/ 3710402 h 6162593"/>
              <a:gd name="connsiteX5" fmla="*/ 454 w 2714070"/>
              <a:gd name="connsiteY5" fmla="*/ 7751 h 6162593"/>
              <a:gd name="connsiteX0" fmla="*/ 454 w 2720839"/>
              <a:gd name="connsiteY0" fmla="*/ 7751 h 6162593"/>
              <a:gd name="connsiteX1" fmla="*/ 2720594 w 2720839"/>
              <a:gd name="connsiteY1" fmla="*/ 0 h 6162593"/>
              <a:gd name="connsiteX2" fmla="*/ 2714070 w 2720839"/>
              <a:gd name="connsiteY2" fmla="*/ 6162593 h 6162593"/>
              <a:gd name="connsiteX3" fmla="*/ 1718207 w 2720839"/>
              <a:gd name="connsiteY3" fmla="*/ 6158837 h 6162593"/>
              <a:gd name="connsiteX4" fmla="*/ 1791 w 2720839"/>
              <a:gd name="connsiteY4" fmla="*/ 3710402 h 6162593"/>
              <a:gd name="connsiteX5" fmla="*/ 454 w 2720839"/>
              <a:gd name="connsiteY5" fmla="*/ 7751 h 6162593"/>
              <a:gd name="connsiteX0" fmla="*/ 454 w 2726792"/>
              <a:gd name="connsiteY0" fmla="*/ 7751 h 6162593"/>
              <a:gd name="connsiteX1" fmla="*/ 2720594 w 2726792"/>
              <a:gd name="connsiteY1" fmla="*/ 0 h 6162593"/>
              <a:gd name="connsiteX2" fmla="*/ 2726792 w 2726792"/>
              <a:gd name="connsiteY2" fmla="*/ 6162593 h 6162593"/>
              <a:gd name="connsiteX3" fmla="*/ 1718207 w 2726792"/>
              <a:gd name="connsiteY3" fmla="*/ 6158837 h 6162593"/>
              <a:gd name="connsiteX4" fmla="*/ 1791 w 2726792"/>
              <a:gd name="connsiteY4" fmla="*/ 3710402 h 6162593"/>
              <a:gd name="connsiteX5" fmla="*/ 454 w 2726792"/>
              <a:gd name="connsiteY5" fmla="*/ 7751 h 616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6792" h="6162593">
                <a:moveTo>
                  <a:pt x="454" y="7751"/>
                </a:moveTo>
                <a:lnTo>
                  <a:pt x="2720594" y="0"/>
                </a:lnTo>
                <a:cubicBezTo>
                  <a:pt x="2722551" y="1865237"/>
                  <a:pt x="2724835" y="4297356"/>
                  <a:pt x="2726792" y="6162593"/>
                </a:cubicBezTo>
                <a:lnTo>
                  <a:pt x="1718207" y="6158837"/>
                </a:lnTo>
                <a:cubicBezTo>
                  <a:pt x="689093" y="5848705"/>
                  <a:pt x="-8821" y="4564073"/>
                  <a:pt x="1791" y="3710402"/>
                </a:cubicBezTo>
                <a:cubicBezTo>
                  <a:pt x="3783" y="2507139"/>
                  <a:pt x="-1538" y="1211014"/>
                  <a:pt x="454" y="77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68C9D50-7928-4CA0-BFA2-1AB0032BF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695325" y="1700213"/>
            <a:ext cx="7089891" cy="4598075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F87536-1667-4319-A130-CF6578DB2C85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695326" y="1052736"/>
            <a:ext cx="7096124" cy="469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AD53B17-CFA2-4153-BA9B-6F2B6C1F6005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>
          <a:xfrm>
            <a:off x="695325" y="151136"/>
            <a:ext cx="2376000" cy="241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508C9E-FE7C-44AA-84C7-0471A04346C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[Elite Athlete Information Session| [O-Week 2020]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2737AE-AB1C-425B-82B5-B5D4E120803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10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39BD51-2E8D-4FDD-8EEB-A7A9070EDD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7049" y="630978"/>
            <a:ext cx="3888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945E3-14E3-4804-9C19-FEC6CFB9A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2204864"/>
            <a:ext cx="3384000" cy="4093424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A8ABAA8-126B-459D-B960-B85E22F49D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6B950FF-5CC1-4A3A-ABA9-ADF58494DD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7049" y="3485752"/>
            <a:ext cx="3888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A2B0415-0383-4B33-9E29-9ADFC2A054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04000" y="630978"/>
            <a:ext cx="3888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4966C236-904D-498D-801E-8C4057C0A03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04000" y="3485752"/>
            <a:ext cx="3888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D8A62-4A58-4C23-B0E5-AEF193611E4D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EB74D7-CB6B-47FE-A2A8-7AE5F1DED9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061BA70-9BEA-4AF5-8B24-03EBB3F28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3384549" cy="1008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CA8BB8-1B5E-4246-8A55-FAB9C1E84DFA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4FF51F-8DC8-4E19-BB72-27E7B862578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CA045B-79DD-4F1E-A5D5-56CC7F67455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254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44D1A49-1FEC-4FD2-B560-402C9B2E28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26" y="3447000"/>
            <a:ext cx="3384000" cy="286172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picture</a:t>
            </a:r>
          </a:p>
          <a:p>
            <a:endParaRPr lang="en-AU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59B66CF-A807-44F1-A681-793122F8A0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9626" y="3447000"/>
            <a:ext cx="3384000" cy="286172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picture</a:t>
            </a:r>
          </a:p>
          <a:p>
            <a:endParaRPr lang="en-AU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B4B4A83-90AC-42EA-83C2-FA84624688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12676" y="3446253"/>
            <a:ext cx="3384000" cy="286172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picture</a:t>
            </a:r>
          </a:p>
          <a:p>
            <a:endParaRPr lang="en-A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1700212"/>
            <a:ext cx="3384000" cy="1728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09626" y="1700212"/>
            <a:ext cx="3384000" cy="1728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64335FC-BD53-4794-8DA5-8FFBAE1F28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12676" y="1700212"/>
            <a:ext cx="3384000" cy="1728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BBC08AD-280F-4174-A0CE-490AAFB97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C1E423-DB93-432A-8BB7-4B2613DBF942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590DBB-90A7-43BF-BDD1-CF1C6212FA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882AF12-58DE-43D7-9E95-F90A1203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AC1DC6-F03F-4189-B5B9-2FF38EB9C0E6}"/>
              </a:ext>
            </a:extLst>
          </p:cNvPr>
          <p:cNvSpPr>
            <a:spLocks noGrp="1"/>
          </p:cNvSpPr>
          <p:nvPr>
            <p:ph type="dt" sz="half" idx="22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1E1143-CBAC-4E3D-95E2-1F1E3980ADD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035F6F-B1C5-4CB7-9CF1-E5C49956EAC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66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44D1A49-1FEC-4FD2-B560-402C9B2E28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91720" y="1700808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icon</a:t>
            </a:r>
          </a:p>
          <a:p>
            <a:endParaRPr lang="en-A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9668" y="2996952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668" y="3271090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BBC08AD-280F-4174-A0CE-490AAFB97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9164FB8-D4B8-4D90-B308-464FB278E97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76051" y="1700808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icon</a:t>
            </a:r>
          </a:p>
          <a:p>
            <a:endParaRPr lang="en-AU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01E9CDC-2523-40AE-AF29-5A44EBFD89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03999" y="2996952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ADAC2D7-6D0E-46B8-9F7A-B4DB99B890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03999" y="3271090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EFE4D8B1-EBB1-4B03-B440-81D22A8A033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063158" y="1700907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icon</a:t>
            </a:r>
          </a:p>
          <a:p>
            <a:endParaRPr lang="en-AU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FADD90A-0B64-4F90-9B57-FE13E0FCA2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91106" y="2997051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BE4C7F0-C749-4520-AA04-DB6CA99155A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91106" y="3271189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10240862-4D4B-4BB9-8F4B-AA856CD17F5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691720" y="4077242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icon</a:t>
            </a:r>
          </a:p>
          <a:p>
            <a:endParaRPr lang="en-AU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58449337-35B4-44F8-8D00-F0C15EFB9C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9668" y="5373386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2477189D-83D5-4749-BD7C-CADC0D1471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9668" y="5647524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6618C35F-5F01-46A6-BF04-0CA9BDBAAB6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376051" y="4077242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icon</a:t>
            </a:r>
          </a:p>
          <a:p>
            <a:endParaRPr lang="en-AU"/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B63A3128-4CA8-48D5-B82E-7EDA918D7F3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03999" y="5373386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AB7F5300-022A-4183-A132-AA8EB6534A6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03999" y="5647524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CE2DF1AF-9EAD-40B3-B73C-07649220BF0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063158" y="4077341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icon</a:t>
            </a:r>
          </a:p>
          <a:p>
            <a:endParaRPr lang="en-AU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40CD5A08-CA4F-41B8-A1B0-488A6EC448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91106" y="5373485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B722C2B9-2C83-4877-A90D-0CA01537B08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091106" y="5647623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F019EB-FA99-486B-BA02-92BE76012990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1882F53-3639-4FFE-AFD1-5428267B6B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2A4C4A-3642-4CE3-8FB6-AFE5A9CA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C7AECD-2D0A-4301-9CB8-B765D71F0B6B}"/>
              </a:ext>
            </a:extLst>
          </p:cNvPr>
          <p:cNvSpPr>
            <a:spLocks noGrp="1"/>
          </p:cNvSpPr>
          <p:nvPr>
            <p:ph type="dt" sz="half" idx="38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82035B-DC9A-432B-8519-2243ECF2A4F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EC4C1B-640F-47AB-A0DF-816F2F8FB16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94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C9748A61-6439-491A-9457-33A20862D2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9170" y="1917008"/>
            <a:ext cx="1584308" cy="1584000"/>
          </a:xfrm>
          <a:prstGeom prst="rect">
            <a:avLst/>
          </a:prstGeom>
          <a:solidFill>
            <a:schemeClr val="accent1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[00]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6" y="3861048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6" y="4135186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BBC08AD-280F-4174-A0CE-490AAFB97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C17937B0-FDCD-421A-9652-36A59CE227A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32120" y="1917008"/>
            <a:ext cx="1584308" cy="1584000"/>
          </a:xfrm>
          <a:prstGeom prst="rect">
            <a:avLst/>
          </a:prstGeom>
          <a:solidFill>
            <a:srgbClr val="962A8B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[00]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AB4A338-5CDA-4742-A7F5-F49D6BE9AD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48276" y="3861048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9452123C-C6A2-4D45-AF62-5B6E775B6C9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48276" y="4135186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3DCBEBCB-7877-4BC1-BA6D-4E809F947A5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86160" y="1917008"/>
            <a:ext cx="1584308" cy="1584000"/>
          </a:xfrm>
          <a:prstGeom prst="rect">
            <a:avLst/>
          </a:prstGeom>
          <a:solidFill>
            <a:srgbClr val="999490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[00]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2FE7559D-9529-40D4-8025-F2B8ED38A99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02316" y="3861048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2382D6B5-B43B-46F1-B879-42FA4CCBD2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02316" y="4135186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791F1A27-3497-4ECD-AAAC-804B3DF8F9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14768" y="1917008"/>
            <a:ext cx="1584308" cy="1584000"/>
          </a:xfrm>
          <a:prstGeom prst="rect">
            <a:avLst/>
          </a:prstGeom>
          <a:solidFill>
            <a:srgbClr val="D7D1CC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[00]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E0498A31-1633-4E6B-8EAE-AF4FDE6233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30924" y="3861048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9A54FCE6-6684-449A-86E0-14243721942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0924" y="4135186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95140AB-DCE2-4DB2-81B5-60470D8E34C0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BF142C-8B85-4BCA-8B54-67CC7F92F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C67645D-435A-4DA4-9CBA-77E7F4B5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88FC7-59B6-4EA9-ABA6-E3BB2E23FF81}"/>
              </a:ext>
            </a:extLst>
          </p:cNvPr>
          <p:cNvSpPr>
            <a:spLocks noGrp="1"/>
          </p:cNvSpPr>
          <p:nvPr>
            <p:ph type="dt" sz="half" idx="39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9CEE3C6-C898-476B-873B-DAEEB357A99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EACAED-B859-46A5-951B-270C91500FC6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950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Dark Purpl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2" y="1700213"/>
            <a:ext cx="5400673" cy="4608515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7F97712-4CC3-452D-A157-BEE84E8057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700213"/>
            <a:ext cx="5197808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Aft>
                <a:spcPts val="600"/>
              </a:spcAft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5F6752E-685A-46CF-8D29-A5D4E0013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1DFD8-8A09-48BC-87A4-4F57F6D6FE1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6C9786-9794-4BE5-BBFE-4B339825F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EE0658-31AB-4AA9-B241-6C41D88C97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to edit Master title style</a:t>
            </a:r>
            <a:endParaRPr lang="en-AU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AFECAB-12EA-4AAC-BBB9-72070BF5947B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EE6526-1DB9-4ECD-86C1-1BB926D7D9F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640CA88-D0CE-4C3C-BA4A-CB5E62584F1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68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urpl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2" y="1700212"/>
            <a:ext cx="5400673" cy="4608513"/>
          </a:xfrm>
          <a:prstGeom prst="rect">
            <a:avLst/>
          </a:prstGeom>
          <a:solidFill>
            <a:srgbClr val="962A8B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500BB1C-3C6B-46AF-8AA4-A4BA72712C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4800" y="1700212"/>
            <a:ext cx="5209113" cy="460851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74EA24-97F9-47A1-937E-B8E4F5327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1690AC-7C51-47ED-9DD6-4A98D2E79B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CACF9F-55D3-4152-BDFF-84674C07B2BE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74170D-AC78-463A-B8E0-8E87954EA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EBA455-94D3-4DB8-AAFA-811D610E138C}"/>
              </a:ext>
            </a:extLst>
          </p:cNvPr>
          <p:cNvSpPr>
            <a:spLocks noGrp="1"/>
          </p:cNvSpPr>
          <p:nvPr>
            <p:ph type="dt" sz="half" idx="20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AA7FD-BD90-42A7-ADCE-A909D39619C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DB814-0723-41E1-87CA-20F94C28B05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771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Neutral 1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3" y="1700213"/>
            <a:ext cx="5400672" cy="4608515"/>
          </a:xfrm>
          <a:prstGeom prst="rect">
            <a:avLst/>
          </a:prstGeom>
          <a:solidFill>
            <a:srgbClr val="D7D1CC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43BCE34-49B7-4BA0-8263-6432C37E4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4800" y="1700213"/>
            <a:ext cx="5209113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45A20B-3961-4824-8B5F-42956340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B36345A-6B2C-4967-909A-6BAA4D16DE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A7A291-5EAC-486D-928E-F46ED8B55AD0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6EAF7D-7C9B-4789-AC1C-A7AF349D1D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E5C78F-E1DA-41DF-B969-597539E60F5D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E8DCA5-91C8-4DF9-B37E-735B2EA5D36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FC83A9-C0D2-49A3-AC00-E1A4A64271B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201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Neutral 2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2" y="1700213"/>
            <a:ext cx="5400673" cy="4608512"/>
          </a:xfrm>
          <a:prstGeom prst="rect">
            <a:avLst/>
          </a:prstGeom>
          <a:solidFill>
            <a:srgbClr val="999490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0D8A284-12F0-43E7-820E-1E72AC40E1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4800" y="1700212"/>
            <a:ext cx="5209113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255835-9B81-4FE6-A19A-BDEACE6D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E5F36F7-9D4E-4EA5-882E-DEDD94B59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000394-8C62-4535-AFCB-49065079CFAF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739123-EB1E-4E5F-B70D-F7DEE2CEE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8F0C86-E17F-4FB6-93F4-7CD03DCBD834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DA6B27-3249-4E2E-BD52-822F0E96F78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28ACE60-DF21-472F-8FF6-A086BB2C114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31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gradFill flip="none" rotWithShape="1">
            <a:gsLst>
              <a:gs pos="0">
                <a:srgbClr val="962A8B"/>
              </a:gs>
              <a:gs pos="80000">
                <a:srgbClr val="51247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CF38EA1-9C82-CAC0-9AB7-637031D5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C83BA2-F409-7841-DE4B-898FBB76614C}"/>
              </a:ext>
            </a:extLst>
          </p:cNvPr>
          <p:cNvSpPr txBox="1"/>
          <p:nvPr userDrawn="1"/>
        </p:nvSpPr>
        <p:spPr>
          <a:xfrm>
            <a:off x="720000" y="4968000"/>
            <a:ext cx="6211742" cy="13295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5400" b="1" spc="-15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UQ </a:t>
            </a:r>
          </a:p>
          <a:p>
            <a:pPr>
              <a:lnSpc>
                <a:spcPct val="80000"/>
              </a:lnSpc>
            </a:pPr>
            <a:r>
              <a:rPr lang="en-AU" sz="5400" b="1" spc="-150">
                <a:solidFill>
                  <a:srgbClr val="00A2C7"/>
                </a:solidFill>
                <a:effectLst/>
                <a:latin typeface="Arial" panose="020B0604020202020204" pitchFamily="34" charset="0"/>
              </a:rPr>
              <a:t>campuses</a:t>
            </a:r>
            <a:endParaRPr lang="en-AU" sz="5400" spc="-150">
              <a:solidFill>
                <a:srgbClr val="00A2C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F6A1A-3446-B8C9-B1E5-77F709A8FE14}"/>
              </a:ext>
            </a:extLst>
          </p:cNvPr>
          <p:cNvSpPr txBox="1"/>
          <p:nvPr userDrawn="1"/>
        </p:nvSpPr>
        <p:spPr>
          <a:xfrm>
            <a:off x="1330960" y="1584000"/>
            <a:ext cx="16967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Lucia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C6CFC-AED7-A291-4374-7F085BE40541}"/>
              </a:ext>
            </a:extLst>
          </p:cNvPr>
          <p:cNvSpPr txBox="1"/>
          <p:nvPr userDrawn="1"/>
        </p:nvSpPr>
        <p:spPr>
          <a:xfrm>
            <a:off x="3881120" y="1584000"/>
            <a:ext cx="16967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476B16-0D2E-4D4C-55DF-A4C697C3BADD}"/>
              </a:ext>
            </a:extLst>
          </p:cNvPr>
          <p:cNvSpPr txBox="1"/>
          <p:nvPr userDrawn="1"/>
        </p:nvSpPr>
        <p:spPr>
          <a:xfrm>
            <a:off x="6431280" y="1584000"/>
            <a:ext cx="16967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Gatton</a:t>
            </a:r>
          </a:p>
        </p:txBody>
      </p:sp>
      <p:pic>
        <p:nvPicPr>
          <p:cNvPr id="13" name="Picture 12" descr="A blue and orange pin pointers with buildings and trees&#10;&#10;Description automatically generated">
            <a:extLst>
              <a:ext uri="{FF2B5EF4-FFF2-40B4-BE49-F238E27FC236}">
                <a16:creationId xmlns:a16="http://schemas.microsoft.com/office/drawing/2014/main" id="{F1B4C54C-AABE-380F-9AE5-1E1CB5C2ED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73562"/>
            <a:ext cx="11604895" cy="47844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0B81E9-4107-DC6E-B322-8E4F643CEAF5}"/>
              </a:ext>
            </a:extLst>
          </p:cNvPr>
          <p:cNvSpPr txBox="1"/>
          <p:nvPr userDrawn="1"/>
        </p:nvSpPr>
        <p:spPr>
          <a:xfrm>
            <a:off x="9011920" y="1584000"/>
            <a:ext cx="16967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Dutton Park</a:t>
            </a:r>
          </a:p>
        </p:txBody>
      </p:sp>
    </p:spTree>
    <p:extLst>
      <p:ext uri="{BB962C8B-B14F-4D97-AF65-F5344CB8AC3E}">
        <p14:creationId xmlns:p14="http://schemas.microsoft.com/office/powerpoint/2010/main" val="26456964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u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A75515C-08B2-490C-B8D9-273E0B4B79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12127" y="1700213"/>
            <a:ext cx="3384548" cy="4615710"/>
          </a:xfrm>
          <a:prstGeom prst="rect">
            <a:avLst/>
          </a:prstGeom>
          <a:solidFill>
            <a:schemeClr val="accent1"/>
          </a:solidFill>
        </p:spPr>
        <p:txBody>
          <a:bodyPr lIns="180000" tIns="108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[Enter text – You can change the colour of this placeholder under the ‘Shape fill’ menu]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A12390-A044-4D48-96A4-00A2D51D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0070F8D-A181-4941-8E6E-89B3B6A120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A8D97C9-2BD4-40D2-8A9C-5D0FDC041E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8" y="1700213"/>
            <a:ext cx="3384548" cy="4615710"/>
          </a:xfrm>
          <a:prstGeom prst="rect">
            <a:avLst/>
          </a:prstGeom>
          <a:solidFill>
            <a:srgbClr val="962A8B"/>
          </a:solidFill>
        </p:spPr>
        <p:txBody>
          <a:bodyPr lIns="180000" tIns="108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[Enter text – You can change the colour of this placeholder under the ‘Shape fill’ menu]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409A6CC-1C55-4870-8E22-205BA52568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7255" y="1692905"/>
            <a:ext cx="3384548" cy="4615710"/>
          </a:xfrm>
          <a:prstGeom prst="rect">
            <a:avLst/>
          </a:prstGeom>
          <a:solidFill>
            <a:srgbClr val="999490"/>
          </a:solidFill>
        </p:spPr>
        <p:txBody>
          <a:bodyPr lIns="180000" tIns="108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[Enter text – You can change the colour of this placeholder under the ‘Shape fill’ menu]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1AC039-02E7-49D5-B557-F29BDF128A9E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E48569-D32E-4698-B1DF-F6D3A1B42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118496-7854-4AD0-8A2D-922EA1AA164D}"/>
              </a:ext>
            </a:extLst>
          </p:cNvPr>
          <p:cNvSpPr>
            <a:spLocks noGrp="1"/>
          </p:cNvSpPr>
          <p:nvPr>
            <p:ph type="dt" sz="half" idx="22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490FF1-595C-4C0F-8493-0452D9413FE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1171E7-B6F7-4135-91FD-8404DE6A1A0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234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06D0029-C709-49E4-ADBE-DE71FBF91E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94800" y="3593712"/>
            <a:ext cx="5198533" cy="2715015"/>
          </a:xfrm>
          <a:prstGeom prst="rect">
            <a:avLst/>
          </a:prstGeo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42AA681-0A5C-4843-AFF7-8900ED2A6D6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88618" y="2024810"/>
            <a:ext cx="5198400" cy="24278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C1A5F930-F83B-4616-AC17-D7231CE8742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8619" y="4602158"/>
            <a:ext cx="5198533" cy="1700191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BFF14A-9BDE-42F0-AA14-E13CCFE3E4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4800" y="1700808"/>
            <a:ext cx="5198532" cy="1743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47FC4A52-417F-4863-97DD-E656EA43AC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88619" y="1700809"/>
            <a:ext cx="5198533" cy="324000"/>
          </a:xfrm>
          <a:prstGeom prst="rect">
            <a:avLst/>
          </a:prstGeom>
        </p:spPr>
        <p:txBody>
          <a:bodyPr>
            <a:normAutofit/>
          </a:bodyPr>
          <a:lstStyle>
            <a:lvl5pPr>
              <a:defRPr lang="en-AU" sz="2000" b="1" dirty="0"/>
            </a:lvl5pPr>
          </a:lstStyle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A696586-6988-4D6B-BE2D-2C0EDF447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229EC4-696A-4791-8EB0-396DF61F7A2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3B4A2E-6294-4DC9-8779-3231A7E9B5C2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BCAB502-16F2-4A19-97A1-C081D2265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F506F8-588F-4C50-8AA3-03099347931D}"/>
              </a:ext>
            </a:extLst>
          </p:cNvPr>
          <p:cNvSpPr>
            <a:spLocks noGrp="1"/>
          </p:cNvSpPr>
          <p:nvPr>
            <p:ph type="dt" sz="half" idx="24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C400A7-6A57-42A4-9CC7-26ED632D030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D824B6-391C-442D-8A27-0B268DB3667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108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680838C-6DDD-4367-8C7B-8D49AA3A036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86500" y="2677684"/>
            <a:ext cx="5219998" cy="16154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/>
              <a:t> </a:t>
            </a:r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8C9CC71C-D628-4B8C-8AB1-D318B0D686C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86500" y="4694142"/>
            <a:ext cx="5219996" cy="161517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7EF0A71-527C-4177-BD73-0A32F4F3B7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6500" y="2279659"/>
            <a:ext cx="5222136" cy="324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  <a:lvl6pPr>
              <a:defRPr b="0"/>
            </a:lvl6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FFB469D-AB37-445A-8C5C-9EDAC47CC6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86500" y="4401144"/>
            <a:ext cx="5222136" cy="324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  <a:lvl6pPr>
              <a:defRPr b="0"/>
            </a:lvl6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2F6810-4203-426A-BA3F-12E853FD97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4800" y="2279196"/>
            <a:ext cx="5183717" cy="2013899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5608E6E7-0CC5-4C1B-8095-7EA4A3FE80A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4800" y="4401144"/>
            <a:ext cx="5183717" cy="1908176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E219F9-19D4-45A2-9D79-6847ED38E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88F5021-D4C3-4888-A4D5-06E996CC21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1F3FBD-B2FA-4ECC-94B3-AE0A46E7AD40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D1DA3F-F774-45EB-B6E3-EB3EBFC56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9483DB6-35E8-41E9-930B-445C4EFE7A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5" y="1700808"/>
            <a:ext cx="10801350" cy="504825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9382FB-62F4-4C2A-91A5-943967894D42}"/>
              </a:ext>
            </a:extLst>
          </p:cNvPr>
          <p:cNvSpPr>
            <a:spLocks noGrp="1"/>
          </p:cNvSpPr>
          <p:nvPr>
            <p:ph type="dt" sz="half" idx="32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807C1-4AC5-41D4-9F66-2FFE2C9FCBEE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1CA24C-277F-4699-AACD-0CE7FA333A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792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EE8B-9737-4CD0-834C-9321616F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A7132BB-77E6-4CDB-BD22-890A94E030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#[Hashtag text]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7FA311-E5C8-49FB-A70D-B5D69EF896F4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DAC2F-25B2-40B2-B3C3-AEDF3893C1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83B7EB-0921-47FC-BB02-41C5175DD7EB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white"/>
        <p:txBody>
          <a:bodyPr/>
          <a:lstStyle/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7EFFC-A8F6-46B6-82DB-6FB3399678B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[Elite Athlete Information Session| [O-Week 2020]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037509-88E8-46BB-B6E5-FC65A58ADE6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534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rand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933EA7-FE92-4C6D-8733-61E671888999}"/>
              </a:ext>
            </a:extLst>
          </p:cNvPr>
          <p:cNvSpPr/>
          <p:nvPr userDrawn="1"/>
        </p:nvSpPr>
        <p:spPr bwMode="white">
          <a:xfrm>
            <a:off x="2" y="-27384"/>
            <a:ext cx="12191999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50E81-A697-4D2A-9C73-3BBE321DFC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1272" y="152896"/>
            <a:ext cx="123734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66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DBD1DEA-6C0B-48CD-8886-623BD6330C76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94800" y="1082188"/>
            <a:ext cx="10744005" cy="720081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94800" y="1876346"/>
            <a:ext cx="3254263" cy="832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758AADB-42F9-44FF-A436-0031B6B268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1087509" y="2852939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EB3BAB6-8B24-4F70-BDDC-75B91A4FB1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1087509" y="3125021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ight Triangle 3">
            <a:extLst>
              <a:ext uri="{FF2B5EF4-FFF2-40B4-BE49-F238E27FC236}">
                <a16:creationId xmlns:a16="http://schemas.microsoft.com/office/drawing/2014/main" id="{98BF4DE5-D126-4077-BBC8-5F3A09BC0E5C}"/>
              </a:ext>
            </a:extLst>
          </p:cNvPr>
          <p:cNvSpPr/>
          <p:nvPr userDrawn="1"/>
        </p:nvSpPr>
        <p:spPr bwMode="white">
          <a:xfrm>
            <a:off x="1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8A2EB93-6CF0-469A-B44D-3B50AF0CE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87509" y="3415094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1CEC2A5-BF8B-405F-BFB8-A7AC93A346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1087509" y="3687176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191147DD-03AA-4BA3-AFAA-F070EDBA94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87509" y="3957493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raphic 1">
            <a:extLst>
              <a:ext uri="{FF2B5EF4-FFF2-40B4-BE49-F238E27FC236}">
                <a16:creationId xmlns:a16="http://schemas.microsoft.com/office/drawing/2014/main" id="{6B4A31B5-8366-4D72-B33B-C4528CEC8D4B}"/>
              </a:ext>
            </a:extLst>
          </p:cNvPr>
          <p:cNvSpPr/>
          <p:nvPr userDrawn="1"/>
        </p:nvSpPr>
        <p:spPr bwMode="white">
          <a:xfrm>
            <a:off x="9912424" y="5571759"/>
            <a:ext cx="2279576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64D713-B046-4FE6-BDD7-EE4264F7C4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5" y="207631"/>
            <a:ext cx="3204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ED9BE05-DABC-48CC-9999-1581840BE656}"/>
              </a:ext>
            </a:extLst>
          </p:cNvPr>
          <p:cNvSpPr/>
          <p:nvPr userDrawn="1"/>
        </p:nvSpPr>
        <p:spPr bwMode="invGray">
          <a:xfrm>
            <a:off x="0" y="0"/>
            <a:ext cx="12192000" cy="9288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3CE2D37-876C-4C8F-A6C5-0AB063A0B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800" y="1876346"/>
            <a:ext cx="3254263" cy="832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6F77BFB-AD63-495E-A4EA-EE2AFB4F9E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7509" y="2852939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A941B40-7380-40DF-ADBB-0A6ED4F172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7509" y="3125021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02E3968-432E-4834-8F0D-CD2BC42D2E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7509" y="3415094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9F5A590-B6A3-42B3-8477-542088A3B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7509" y="3687176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84FAE95-A058-4EFD-92C1-90CCC284B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7509" y="3957493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E88B10E-2ED8-4B6E-92E8-70B077E3A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00" y="1082188"/>
            <a:ext cx="5209113" cy="720081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3ECBBC4F-ECF3-4E50-963A-BDB169C514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2454" y="923051"/>
            <a:ext cx="6101952" cy="5934795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  <a:gd name="connsiteX0" fmla="*/ 254 w 4075984"/>
              <a:gd name="connsiteY0" fmla="*/ 250455 h 5597085"/>
              <a:gd name="connsiteX1" fmla="*/ 4075471 w 4075984"/>
              <a:gd name="connsiteY1" fmla="*/ 0 h 5597085"/>
              <a:gd name="connsiteX2" fmla="*/ 4074982 w 4075984"/>
              <a:gd name="connsiteY2" fmla="*/ 5595143 h 5597085"/>
              <a:gd name="connsiteX3" fmla="*/ 1723096 w 4075984"/>
              <a:gd name="connsiteY3" fmla="*/ 5597085 h 5597085"/>
              <a:gd name="connsiteX4" fmla="*/ 6680 w 4075984"/>
              <a:gd name="connsiteY4" fmla="*/ 3148650 h 5597085"/>
              <a:gd name="connsiteX5" fmla="*/ 254 w 4075984"/>
              <a:gd name="connsiteY5" fmla="*/ 250455 h 5597085"/>
              <a:gd name="connsiteX0" fmla="*/ 254 w 4080827"/>
              <a:gd name="connsiteY0" fmla="*/ 29 h 5346659"/>
              <a:gd name="connsiteX1" fmla="*/ 4080560 w 4080827"/>
              <a:gd name="connsiteY1" fmla="*/ 50390 h 5346659"/>
              <a:gd name="connsiteX2" fmla="*/ 4074982 w 4080827"/>
              <a:gd name="connsiteY2" fmla="*/ 5344717 h 5346659"/>
              <a:gd name="connsiteX3" fmla="*/ 1723096 w 4080827"/>
              <a:gd name="connsiteY3" fmla="*/ 5346659 h 5346659"/>
              <a:gd name="connsiteX4" fmla="*/ 6680 w 4080827"/>
              <a:gd name="connsiteY4" fmla="*/ 2898224 h 5346659"/>
              <a:gd name="connsiteX5" fmla="*/ 254 w 4080827"/>
              <a:gd name="connsiteY5" fmla="*/ 29 h 5346659"/>
              <a:gd name="connsiteX0" fmla="*/ 254 w 4080827"/>
              <a:gd name="connsiteY0" fmla="*/ 0 h 5346630"/>
              <a:gd name="connsiteX1" fmla="*/ 4080560 w 4080827"/>
              <a:gd name="connsiteY1" fmla="*/ 16177 h 5346630"/>
              <a:gd name="connsiteX2" fmla="*/ 4074982 w 4080827"/>
              <a:gd name="connsiteY2" fmla="*/ 5344688 h 5346630"/>
              <a:gd name="connsiteX3" fmla="*/ 1723096 w 4080827"/>
              <a:gd name="connsiteY3" fmla="*/ 5346630 h 5346630"/>
              <a:gd name="connsiteX4" fmla="*/ 6680 w 4080827"/>
              <a:gd name="connsiteY4" fmla="*/ 2898195 h 5346630"/>
              <a:gd name="connsiteX5" fmla="*/ 254 w 4080827"/>
              <a:gd name="connsiteY5" fmla="*/ 0 h 5346630"/>
              <a:gd name="connsiteX0" fmla="*/ 254 w 4080827"/>
              <a:gd name="connsiteY0" fmla="*/ 0 h 5332957"/>
              <a:gd name="connsiteX1" fmla="*/ 4080560 w 4080827"/>
              <a:gd name="connsiteY1" fmla="*/ 2504 h 5332957"/>
              <a:gd name="connsiteX2" fmla="*/ 4074982 w 4080827"/>
              <a:gd name="connsiteY2" fmla="*/ 5331015 h 5332957"/>
              <a:gd name="connsiteX3" fmla="*/ 1723096 w 4080827"/>
              <a:gd name="connsiteY3" fmla="*/ 5332957 h 5332957"/>
              <a:gd name="connsiteX4" fmla="*/ 6680 w 4080827"/>
              <a:gd name="connsiteY4" fmla="*/ 2884522 h 5332957"/>
              <a:gd name="connsiteX5" fmla="*/ 254 w 4080827"/>
              <a:gd name="connsiteY5" fmla="*/ 0 h 5332957"/>
              <a:gd name="connsiteX0" fmla="*/ 254 w 4080827"/>
              <a:gd name="connsiteY0" fmla="*/ 8891 h 5330453"/>
              <a:gd name="connsiteX1" fmla="*/ 4080560 w 4080827"/>
              <a:gd name="connsiteY1" fmla="*/ 0 h 5330453"/>
              <a:gd name="connsiteX2" fmla="*/ 4074982 w 4080827"/>
              <a:gd name="connsiteY2" fmla="*/ 5328511 h 5330453"/>
              <a:gd name="connsiteX3" fmla="*/ 1723096 w 4080827"/>
              <a:gd name="connsiteY3" fmla="*/ 5330453 h 5330453"/>
              <a:gd name="connsiteX4" fmla="*/ 6680 w 4080827"/>
              <a:gd name="connsiteY4" fmla="*/ 2882018 h 5330453"/>
              <a:gd name="connsiteX5" fmla="*/ 254 w 4080827"/>
              <a:gd name="connsiteY5" fmla="*/ 8891 h 5330453"/>
              <a:gd name="connsiteX0" fmla="*/ 254 w 4080827"/>
              <a:gd name="connsiteY0" fmla="*/ 0 h 5321562"/>
              <a:gd name="connsiteX1" fmla="*/ 4080560 w 4080827"/>
              <a:gd name="connsiteY1" fmla="*/ 8201 h 5321562"/>
              <a:gd name="connsiteX2" fmla="*/ 4074982 w 4080827"/>
              <a:gd name="connsiteY2" fmla="*/ 5319620 h 5321562"/>
              <a:gd name="connsiteX3" fmla="*/ 1723096 w 4080827"/>
              <a:gd name="connsiteY3" fmla="*/ 5321562 h 5321562"/>
              <a:gd name="connsiteX4" fmla="*/ 6680 w 4080827"/>
              <a:gd name="connsiteY4" fmla="*/ 2873127 h 5321562"/>
              <a:gd name="connsiteX5" fmla="*/ 254 w 4080827"/>
              <a:gd name="connsiteY5" fmla="*/ 0 h 5321562"/>
              <a:gd name="connsiteX0" fmla="*/ 254 w 4076763"/>
              <a:gd name="connsiteY0" fmla="*/ 0 h 5321562"/>
              <a:gd name="connsiteX1" fmla="*/ 4076319 w 4076763"/>
              <a:gd name="connsiteY1" fmla="*/ 8201 h 5321562"/>
              <a:gd name="connsiteX2" fmla="*/ 4074982 w 4076763"/>
              <a:gd name="connsiteY2" fmla="*/ 5319620 h 5321562"/>
              <a:gd name="connsiteX3" fmla="*/ 1723096 w 4076763"/>
              <a:gd name="connsiteY3" fmla="*/ 5321562 h 5321562"/>
              <a:gd name="connsiteX4" fmla="*/ 6680 w 4076763"/>
              <a:gd name="connsiteY4" fmla="*/ 2873127 h 5321562"/>
              <a:gd name="connsiteX5" fmla="*/ 254 w 4076763"/>
              <a:gd name="connsiteY5" fmla="*/ 0 h 5321562"/>
              <a:gd name="connsiteX0" fmla="*/ 254 w 4076763"/>
              <a:gd name="connsiteY0" fmla="*/ 0 h 5321562"/>
              <a:gd name="connsiteX1" fmla="*/ 4076319 w 4076763"/>
              <a:gd name="connsiteY1" fmla="*/ 2504 h 5321562"/>
              <a:gd name="connsiteX2" fmla="*/ 4074982 w 4076763"/>
              <a:gd name="connsiteY2" fmla="*/ 5319620 h 5321562"/>
              <a:gd name="connsiteX3" fmla="*/ 1723096 w 4076763"/>
              <a:gd name="connsiteY3" fmla="*/ 5321562 h 5321562"/>
              <a:gd name="connsiteX4" fmla="*/ 6680 w 4076763"/>
              <a:gd name="connsiteY4" fmla="*/ 2873127 h 5321562"/>
              <a:gd name="connsiteX5" fmla="*/ 254 w 4076763"/>
              <a:gd name="connsiteY5" fmla="*/ 0 h 5321562"/>
              <a:gd name="connsiteX0" fmla="*/ 254 w 4076763"/>
              <a:gd name="connsiteY0" fmla="*/ 0 h 5321562"/>
              <a:gd name="connsiteX1" fmla="*/ 4076319 w 4076763"/>
              <a:gd name="connsiteY1" fmla="*/ 8201 h 5321562"/>
              <a:gd name="connsiteX2" fmla="*/ 4074982 w 4076763"/>
              <a:gd name="connsiteY2" fmla="*/ 5319620 h 5321562"/>
              <a:gd name="connsiteX3" fmla="*/ 1723096 w 4076763"/>
              <a:gd name="connsiteY3" fmla="*/ 5321562 h 5321562"/>
              <a:gd name="connsiteX4" fmla="*/ 6680 w 4076763"/>
              <a:gd name="connsiteY4" fmla="*/ 2873127 h 5321562"/>
              <a:gd name="connsiteX5" fmla="*/ 254 w 4076763"/>
              <a:gd name="connsiteY5" fmla="*/ 0 h 5321562"/>
              <a:gd name="connsiteX0" fmla="*/ 254 w 4074982"/>
              <a:gd name="connsiteY0" fmla="*/ 0 h 5321562"/>
              <a:gd name="connsiteX1" fmla="*/ 4050875 w 4074982"/>
              <a:gd name="connsiteY1" fmla="*/ 207606 h 5321562"/>
              <a:gd name="connsiteX2" fmla="*/ 4074982 w 4074982"/>
              <a:gd name="connsiteY2" fmla="*/ 5319620 h 5321562"/>
              <a:gd name="connsiteX3" fmla="*/ 1723096 w 4074982"/>
              <a:gd name="connsiteY3" fmla="*/ 5321562 h 5321562"/>
              <a:gd name="connsiteX4" fmla="*/ 6680 w 4074982"/>
              <a:gd name="connsiteY4" fmla="*/ 2873127 h 5321562"/>
              <a:gd name="connsiteX5" fmla="*/ 254 w 4074982"/>
              <a:gd name="connsiteY5" fmla="*/ 0 h 5321562"/>
              <a:gd name="connsiteX0" fmla="*/ 254 w 4074982"/>
              <a:gd name="connsiteY0" fmla="*/ 3193 h 5324755"/>
              <a:gd name="connsiteX1" fmla="*/ 4072078 w 4074982"/>
              <a:gd name="connsiteY1" fmla="*/ 0 h 5324755"/>
              <a:gd name="connsiteX2" fmla="*/ 4074982 w 4074982"/>
              <a:gd name="connsiteY2" fmla="*/ 5322813 h 5324755"/>
              <a:gd name="connsiteX3" fmla="*/ 1723096 w 4074982"/>
              <a:gd name="connsiteY3" fmla="*/ 5324755 h 5324755"/>
              <a:gd name="connsiteX4" fmla="*/ 6680 w 4074982"/>
              <a:gd name="connsiteY4" fmla="*/ 2876320 h 5324755"/>
              <a:gd name="connsiteX5" fmla="*/ 254 w 4074982"/>
              <a:gd name="connsiteY5" fmla="*/ 3193 h 532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4982" h="5324755">
                <a:moveTo>
                  <a:pt x="254" y="3193"/>
                </a:moveTo>
                <a:lnTo>
                  <a:pt x="4072078" y="0"/>
                </a:lnTo>
                <a:cubicBezTo>
                  <a:pt x="4074035" y="1865237"/>
                  <a:pt x="4073025" y="3457576"/>
                  <a:pt x="4074982" y="5322813"/>
                </a:cubicBezTo>
                <a:lnTo>
                  <a:pt x="1723096" y="5324755"/>
                </a:lnTo>
                <a:cubicBezTo>
                  <a:pt x="693982" y="5014623"/>
                  <a:pt x="-3932" y="3729991"/>
                  <a:pt x="6680" y="2876320"/>
                </a:cubicBezTo>
                <a:cubicBezTo>
                  <a:pt x="8672" y="1673057"/>
                  <a:pt x="-1738" y="1206456"/>
                  <a:pt x="254" y="319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3753C3-AD71-41CF-A0E3-EDC40D859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5" y="207631"/>
            <a:ext cx="3204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Cover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721070 h 6858000"/>
              <a:gd name="connsiteX3" fmla="*/ 12186138 w 12192000"/>
              <a:gd name="connsiteY3" fmla="*/ 5718751 h 6858000"/>
              <a:gd name="connsiteX4" fmla="*/ 10955864 w 12192000"/>
              <a:gd name="connsiteY4" fmla="*/ 5756506 h 6858000"/>
              <a:gd name="connsiteX5" fmla="*/ 9954919 w 12192000"/>
              <a:gd name="connsiteY5" fmla="*/ 6602264 h 6858000"/>
              <a:gd name="connsiteX6" fmla="*/ 10882585 w 12192000"/>
              <a:gd name="connsiteY6" fmla="*/ 6438350 h 6858000"/>
              <a:gd name="connsiteX7" fmla="*/ 12075467 w 12192000"/>
              <a:gd name="connsiteY7" fmla="*/ 6833851 h 6858000"/>
              <a:gd name="connsiteX8" fmla="*/ 12192000 w 12192000"/>
              <a:gd name="connsiteY8" fmla="*/ 6856289 h 6858000"/>
              <a:gd name="connsiteX9" fmla="*/ 12192000 w 12192000"/>
              <a:gd name="connsiteY9" fmla="*/ 6857828 h 6858000"/>
              <a:gd name="connsiteX10" fmla="*/ 9492599 w 12192000"/>
              <a:gd name="connsiteY10" fmla="*/ 6857828 h 6858000"/>
              <a:gd name="connsiteX11" fmla="*/ 9492599 w 12192000"/>
              <a:gd name="connsiteY11" fmla="*/ 6858000 h 6858000"/>
              <a:gd name="connsiteX12" fmla="*/ 2707755 w 12192000"/>
              <a:gd name="connsiteY12" fmla="*/ 6858000 h 6858000"/>
              <a:gd name="connsiteX13" fmla="*/ 2707755 w 12192000"/>
              <a:gd name="connsiteY13" fmla="*/ 6857828 h 6858000"/>
              <a:gd name="connsiteX14" fmla="*/ 2547169 w 12192000"/>
              <a:gd name="connsiteY14" fmla="*/ 6857828 h 6858000"/>
              <a:gd name="connsiteX15" fmla="*/ 11945 w 12192000"/>
              <a:gd name="connsiteY15" fmla="*/ 4175843 h 6858000"/>
              <a:gd name="connsiteX16" fmla="*/ 0 w 12192000"/>
              <a:gd name="connsiteY16" fmla="*/ 39522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5721070"/>
                </a:lnTo>
                <a:lnTo>
                  <a:pt x="12186138" y="5718751"/>
                </a:lnTo>
                <a:cubicBezTo>
                  <a:pt x="12086101" y="5677947"/>
                  <a:pt x="11534007" y="5452021"/>
                  <a:pt x="10955864" y="5756506"/>
                </a:cubicBezTo>
                <a:cubicBezTo>
                  <a:pt x="10640823" y="5922248"/>
                  <a:pt x="10012263" y="6533856"/>
                  <a:pt x="9954919" y="6602264"/>
                </a:cubicBezTo>
                <a:cubicBezTo>
                  <a:pt x="10216776" y="6381513"/>
                  <a:pt x="10337759" y="6273116"/>
                  <a:pt x="10882585" y="6438350"/>
                </a:cubicBezTo>
                <a:cubicBezTo>
                  <a:pt x="11303004" y="6565612"/>
                  <a:pt x="11762665" y="6759547"/>
                  <a:pt x="12075467" y="6833851"/>
                </a:cubicBezTo>
                <a:lnTo>
                  <a:pt x="12192000" y="6856289"/>
                </a:lnTo>
                <a:lnTo>
                  <a:pt x="12192000" y="6857828"/>
                </a:lnTo>
                <a:lnTo>
                  <a:pt x="9492599" y="6857828"/>
                </a:lnTo>
                <a:lnTo>
                  <a:pt x="9492599" y="6858000"/>
                </a:lnTo>
                <a:lnTo>
                  <a:pt x="2707755" y="6858000"/>
                </a:lnTo>
                <a:lnTo>
                  <a:pt x="2707755" y="6857828"/>
                </a:lnTo>
                <a:lnTo>
                  <a:pt x="2547169" y="6857828"/>
                </a:lnTo>
                <a:cubicBezTo>
                  <a:pt x="1155955" y="6434499"/>
                  <a:pt x="134227" y="5325633"/>
                  <a:pt x="11945" y="4175843"/>
                </a:cubicBezTo>
                <a:lnTo>
                  <a:pt x="0" y="39522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Insert image and send to back</a:t>
            </a:r>
            <a:endParaRPr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703512" y="2012081"/>
            <a:ext cx="5112568" cy="1296144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AU" sz="4300" i="0" u="none" strike="noStrike" cap="none" spc="-200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>
              <a:spcAft>
                <a:spcPts val="0"/>
              </a:spcAft>
              <a:buClrTx/>
              <a:buSzTx/>
              <a:buFontTx/>
              <a:defRPr/>
            </a:pPr>
            <a:r>
              <a:rPr lang="en-US"/>
              <a:t>Presentation title goes here</a:t>
            </a:r>
            <a:endParaRPr lang="en-AU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703484" y="3539108"/>
            <a:ext cx="5116831" cy="24622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600" b="0" spc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/>
              <a:t>Presentation subtitle goes here</a:t>
            </a:r>
            <a:endParaRPr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1B997AB-B3DC-58F0-7CC4-9210C1CC29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000" y="360000"/>
            <a:ext cx="1512000" cy="3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655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4DB10F3-61E9-4E77-9DC7-82D405E3EBB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B2C94B-2557-442B-9A14-97C40CD6A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10801350" cy="460851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4708F-CDEB-4FFB-9113-878D6AE0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66B75CD-5CD6-4D07-B08A-ACCB61480F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DB8A7-6976-473B-BF64-0813975EEB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[Presentation Title] | [Date]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6DF7-2887-45E5-8CD1-2FCDFD7091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99731-84D7-49CC-91E0-CE4B07346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CA4A0C-C5B9-45ED-9D64-B274EE980802}"/>
              </a:ext>
            </a:extLst>
          </p:cNvPr>
          <p:cNvSpPr txBox="1"/>
          <p:nvPr userDrawn="1"/>
        </p:nvSpPr>
        <p:spPr>
          <a:xfrm>
            <a:off x="8096810" y="6518190"/>
            <a:ext cx="2391677" cy="241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800" dirty="0"/>
              <a:t>CRICOS code 00025B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59BA0F0A-82FA-4477-B553-959A8EFB7E8F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695325" y="151136"/>
            <a:ext cx="3384549" cy="2412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ct val="80000"/>
              </a:lnSpc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[Entity Name]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7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gradFill flip="none" rotWithShape="1">
            <a:gsLst>
              <a:gs pos="0">
                <a:srgbClr val="962A8B"/>
              </a:gs>
              <a:gs pos="80000">
                <a:srgbClr val="51247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on a lawn&#10;&#10;Description automatically generated">
            <a:extLst>
              <a:ext uri="{FF2B5EF4-FFF2-40B4-BE49-F238E27FC236}">
                <a16:creationId xmlns:a16="http://schemas.microsoft.com/office/drawing/2014/main" id="{621F1578-DEE6-C58F-3150-62E2DB5AF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875" y="252000"/>
            <a:ext cx="5566103" cy="6353999"/>
          </a:xfrm>
          <a:prstGeom prst="rect">
            <a:avLst/>
          </a:prstGeom>
        </p:spPr>
      </p:pic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CF38EA1-9C82-CAC0-9AB7-637031D5F9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EC6955-0B4C-E1B1-F6F6-730E90C1B989}"/>
              </a:ext>
            </a:extLst>
          </p:cNvPr>
          <p:cNvSpPr txBox="1"/>
          <p:nvPr userDrawn="1"/>
        </p:nvSpPr>
        <p:spPr>
          <a:xfrm>
            <a:off x="720000" y="1440000"/>
            <a:ext cx="4791965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800"/>
              </a:spcAft>
            </a:pPr>
            <a:r>
              <a:rPr lang="en-AU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UQ’s world-class campus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1EDCDE-2E26-E463-F461-860CF81EA66A}"/>
              </a:ext>
            </a:extLst>
          </p:cNvPr>
          <p:cNvSpPr txBox="1"/>
          <p:nvPr userDrawn="1"/>
        </p:nvSpPr>
        <p:spPr>
          <a:xfrm>
            <a:off x="720000" y="720000"/>
            <a:ext cx="5687150" cy="6647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5400" b="1" spc="-15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 Lucia campus</a:t>
            </a:r>
            <a:endParaRPr lang="en-AU" sz="5400" spc="-15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 descr="A purple circle with white text and a map&#10;&#10;Description automatically generated">
            <a:extLst>
              <a:ext uri="{FF2B5EF4-FFF2-40B4-BE49-F238E27FC236}">
                <a16:creationId xmlns:a16="http://schemas.microsoft.com/office/drawing/2014/main" id="{07C1FFDB-CD48-B7E6-6E32-AFB0C02D86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2472399"/>
            <a:ext cx="33909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06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gradFill flip="none" rotWithShape="1">
            <a:gsLst>
              <a:gs pos="0">
                <a:srgbClr val="962A8B"/>
              </a:gs>
              <a:gs pos="80000">
                <a:srgbClr val="51247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CF38EA1-9C82-CAC0-9AB7-637031D5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A95F4C-BB88-1657-8C68-3645231305BF}"/>
              </a:ext>
            </a:extLst>
          </p:cNvPr>
          <p:cNvSpPr txBox="1"/>
          <p:nvPr userDrawn="1"/>
        </p:nvSpPr>
        <p:spPr>
          <a:xfrm>
            <a:off x="720000" y="1440000"/>
            <a:ext cx="4791965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800"/>
              </a:spcAft>
            </a:pPr>
            <a:r>
              <a:rPr lang="en-AU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UQ’s medical campus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EF858-26EA-5C6C-0B6D-39295C7947E4}"/>
              </a:ext>
            </a:extLst>
          </p:cNvPr>
          <p:cNvSpPr txBox="1"/>
          <p:nvPr userDrawn="1"/>
        </p:nvSpPr>
        <p:spPr>
          <a:xfrm>
            <a:off x="720000" y="720000"/>
            <a:ext cx="5376000" cy="6660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5400" b="1" spc="-15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Herston campus</a:t>
            </a:r>
            <a:endParaRPr lang="en-AU" sz="5400" spc="-15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660C31EF-96E1-9265-68CE-3BCE4FE6D3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2478749"/>
            <a:ext cx="3378200" cy="3365500"/>
          </a:xfrm>
          <a:prstGeom prst="rect">
            <a:avLst/>
          </a:prstGeom>
        </p:spPr>
      </p:pic>
      <p:pic>
        <p:nvPicPr>
          <p:cNvPr id="9" name="Picture 8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54AEC3DA-87C1-9B92-A226-E7C001FC59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000" y="252000"/>
            <a:ext cx="5842000" cy="6350000"/>
          </a:xfrm>
          <a:prstGeom prst="rect">
            <a:avLst/>
          </a:prstGeom>
        </p:spPr>
      </p:pic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8D9176CE-C4E9-C19B-C968-6B8EBE8A1B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2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D0E1E8-3335-9217-B477-30FD9CE0ABE7}"/>
              </a:ext>
            </a:extLst>
          </p:cNvPr>
          <p:cNvSpPr/>
          <p:nvPr userDrawn="1"/>
        </p:nvSpPr>
        <p:spPr>
          <a:xfrm>
            <a:off x="252000" y="252000"/>
            <a:ext cx="11689200" cy="6353999"/>
          </a:xfrm>
          <a:prstGeom prst="rect">
            <a:avLst/>
          </a:prstGeom>
          <a:gradFill flip="none" rotWithShape="1">
            <a:gsLst>
              <a:gs pos="0">
                <a:srgbClr val="962A8B"/>
              </a:gs>
              <a:gs pos="80000">
                <a:srgbClr val="51247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erson and person walking in a park&#10;&#10;Description automatically generated">
            <a:extLst>
              <a:ext uri="{FF2B5EF4-FFF2-40B4-BE49-F238E27FC236}">
                <a16:creationId xmlns:a16="http://schemas.microsoft.com/office/drawing/2014/main" id="{AB44FD42-0602-578F-A9E2-CBCAA27973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000" y="253999"/>
            <a:ext cx="5842000" cy="6350000"/>
          </a:xfrm>
          <a:prstGeom prst="rect">
            <a:avLst/>
          </a:prstGeom>
        </p:spPr>
      </p:pic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CF38EA1-9C82-CAC0-9AB7-637031D5F9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7E7115-4FED-F34A-B40F-AE0621BE1EA3}"/>
              </a:ext>
            </a:extLst>
          </p:cNvPr>
          <p:cNvSpPr txBox="1"/>
          <p:nvPr userDrawn="1"/>
        </p:nvSpPr>
        <p:spPr>
          <a:xfrm>
            <a:off x="720001" y="1440000"/>
            <a:ext cx="3637688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800"/>
              </a:spcAft>
            </a:pPr>
            <a:r>
              <a:rPr lang="en-AU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UQ’s agricultural, environmental and animal sciences campus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E26B8C-4B38-5FD8-70D5-2B9306A55BAA}"/>
              </a:ext>
            </a:extLst>
          </p:cNvPr>
          <p:cNvSpPr txBox="1"/>
          <p:nvPr userDrawn="1"/>
        </p:nvSpPr>
        <p:spPr>
          <a:xfrm>
            <a:off x="720000" y="720000"/>
            <a:ext cx="5217813" cy="6647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5400" b="1" spc="-15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Gatton campus</a:t>
            </a:r>
            <a:endParaRPr lang="en-AU" sz="5400" spc="-15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29E24CC7-AAD8-A977-CF58-944B4A5B89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2480400"/>
            <a:ext cx="34163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3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6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3402A0-949B-4BF4-5C65-AC1B70A98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1"/>
            <a:ext cx="1080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3769F-9F1D-972F-C54D-5F014EFC4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800000"/>
            <a:ext cx="10800000" cy="432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2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rgbClr val="51247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rgbClr val="51247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rgbClr val="51247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51247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51247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51247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[Title]</a:t>
            </a:r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AU"/>
              <a:t>[Elite Athlete Information Session| [O-Week 2020]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8D2AE-3583-4708-BD46-43C743300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700213"/>
            <a:ext cx="10801349" cy="46085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B83A3-A276-43C3-9F27-2B380C414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4" y="151134"/>
            <a:ext cx="3360109" cy="288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ct val="80000"/>
              </a:lnSpc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Elite Athlete Program </a:t>
            </a:r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7DFD9D-2931-49B5-A376-9D4B93C4960C}"/>
              </a:ext>
            </a:extLst>
          </p:cNvPr>
          <p:cNvSpPr txBox="1"/>
          <p:nvPr userDrawn="1"/>
        </p:nvSpPr>
        <p:spPr>
          <a:xfrm>
            <a:off x="8096810" y="6518190"/>
            <a:ext cx="2391677" cy="241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800"/>
              <a:t>CRICOS code 00025B</a:t>
            </a:r>
          </a:p>
        </p:txBody>
      </p:sp>
    </p:spTree>
    <p:extLst>
      <p:ext uri="{BB962C8B-B14F-4D97-AF65-F5344CB8AC3E}">
        <p14:creationId xmlns:p14="http://schemas.microsoft.com/office/powerpoint/2010/main" val="303508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  <p:sldLayoutId id="2147483728" r:id="rId38"/>
    <p:sldLayoutId id="2147483729" r:id="rId3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79388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79388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­"/>
        <a:defRPr lang="en-US" sz="1800" kern="1200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79388" algn="l" defTabSz="914400" rtl="0" eaLnBrk="1" latinLnBrk="0" hangingPunct="1">
        <a:lnSpc>
          <a:spcPct val="110000"/>
        </a:lnSpc>
        <a:spcBef>
          <a:spcPts val="100"/>
        </a:spcBef>
        <a:spcAft>
          <a:spcPts val="100"/>
        </a:spcAft>
        <a:buFont typeface="Wingdings" panose="05000000000000000000" pitchFamily="2" charset="2"/>
        <a:buChar char=""/>
        <a:defRPr lang="en-US" sz="1800" kern="1200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lang="en-US" sz="2400" kern="1200" baseline="0" dirty="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spcBef>
          <a:spcPts val="600"/>
        </a:spcBef>
        <a:spcAft>
          <a:spcPts val="300"/>
        </a:spcAft>
        <a:buFont typeface="Arial" pitchFamily="34" charset="0"/>
        <a:buNone/>
        <a:defRPr lang="en-AU" sz="2000" b="1" kern="1200" baseline="0" dirty="0">
          <a:solidFill>
            <a:schemeClr val="accent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38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orient="horz" pos="663">
          <p15:clr>
            <a:srgbClr val="F26B43"/>
          </p15:clr>
        </p15:guide>
        <p15:guide id="9" pos="3961">
          <p15:clr>
            <a:srgbClr val="F26B43"/>
          </p15:clr>
        </p15:guide>
        <p15:guide id="10" pos="3719">
          <p15:clr>
            <a:srgbClr val="F26B43"/>
          </p15:clr>
        </p15:guide>
        <p15:guide id="11" orient="horz" pos="4110">
          <p15:clr>
            <a:srgbClr val="F26B43"/>
          </p15:clr>
        </p15:guide>
        <p15:guide id="13" pos="7242">
          <p15:clr>
            <a:srgbClr val="F26B43"/>
          </p15:clr>
        </p15:guide>
        <p15:guide id="14" orient="horz" pos="981">
          <p15:clr>
            <a:srgbClr val="F26B43"/>
          </p15:clr>
        </p15:guide>
        <p15:guide id="15" pos="2772">
          <p15:clr>
            <a:srgbClr val="F26B43"/>
          </p15:clr>
        </p15:guide>
        <p15:guide id="16" pos="2570">
          <p15:clr>
            <a:srgbClr val="F26B43"/>
          </p15:clr>
        </p15:guide>
        <p15:guide id="17" pos="5110">
          <p15:clr>
            <a:srgbClr val="F26B43"/>
          </p15:clr>
        </p15:guide>
        <p15:guide id="18" pos="4908">
          <p15:clr>
            <a:srgbClr val="F26B43"/>
          </p15:clr>
        </p15:guide>
        <p15:guide id="19" orient="horz" pos="107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067AF2-CBF4-0A84-89A5-091B9942D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2000" y="252000"/>
            <a:ext cx="11689200" cy="6353999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C14D7AC-1E3F-F71A-9D77-186EBB8839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0000" y="720000"/>
            <a:ext cx="6881198" cy="6647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0" u="none" strike="noStrike" kern="1200" cap="none" spc="-150" normalizeH="0" baseline="0" noProof="0" dirty="0">
                <a:ln>
                  <a:noFill/>
                </a:ln>
                <a:solidFill>
                  <a:srgbClr val="5124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Why choose UQ?</a:t>
            </a:r>
            <a:endParaRPr kumimoji="0" lang="en-AU" sz="5400" b="0" i="0" u="none" strike="noStrike" kern="1200" cap="none" spc="-150" normalizeH="0" baseline="0" noProof="0" dirty="0">
              <a:ln>
                <a:noFill/>
              </a:ln>
              <a:solidFill>
                <a:srgbClr val="5124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55034-0394-F916-8F98-B1648EAFA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8" y="162221"/>
            <a:ext cx="12192000" cy="6858002"/>
          </a:xfrm>
          <a:prstGeom prst="rect">
            <a:avLst/>
          </a:prstGeom>
        </p:spPr>
      </p:pic>
      <p:pic>
        <p:nvPicPr>
          <p:cNvPr id="6" name="Picture 5" descr="The UQ Logo&#10;">
            <a:extLst>
              <a:ext uri="{FF2B5EF4-FFF2-40B4-BE49-F238E27FC236}">
                <a16:creationId xmlns:a16="http://schemas.microsoft.com/office/drawing/2014/main" id="{1FBE9DDF-2F38-C916-F5D2-35D077E2F3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684000"/>
            <a:ext cx="1866900" cy="495300"/>
          </a:xfrm>
          <a:prstGeom prst="rect">
            <a:avLst/>
          </a:prstGeom>
        </p:spPr>
      </p:pic>
      <p:sp>
        <p:nvSpPr>
          <p:cNvPr id="10" name="Oval 9" descr="Orange circle with text reading - #1 in &#13;&#10;Queensland &#13;&#10;for graduate employability&#13;&#10;">
            <a:extLst>
              <a:ext uri="{FF2B5EF4-FFF2-40B4-BE49-F238E27FC236}">
                <a16:creationId xmlns:a16="http://schemas.microsoft.com/office/drawing/2014/main" id="{C3174308-5449-BFB7-C2FB-1BCBEBA3AC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736585" y="2171113"/>
            <a:ext cx="1980000" cy="1980000"/>
          </a:xfrm>
          <a:prstGeom prst="ellipse">
            <a:avLst/>
          </a:prstGeom>
          <a:solidFill>
            <a:srgbClr val="FB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B478D-DF96-B5CE-F98D-7A46A619ED04}"/>
              </a:ext>
            </a:extLst>
          </p:cNvPr>
          <p:cNvSpPr txBox="1"/>
          <p:nvPr/>
        </p:nvSpPr>
        <p:spPr>
          <a:xfrm>
            <a:off x="767731" y="2483226"/>
            <a:ext cx="191770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5124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in </a:t>
            </a:r>
          </a:p>
          <a:p>
            <a:pPr algn="ctr"/>
            <a:r>
              <a:rPr lang="en-US" dirty="0">
                <a:solidFill>
                  <a:srgbClr val="5124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Queensland </a:t>
            </a:r>
          </a:p>
          <a:p>
            <a:pPr algn="ctr"/>
            <a:r>
              <a:rPr lang="en-US" dirty="0">
                <a:solidFill>
                  <a:srgbClr val="5124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graduate employability</a:t>
            </a:r>
          </a:p>
        </p:txBody>
      </p:sp>
      <p:sp>
        <p:nvSpPr>
          <p:cNvPr id="12" name="Oval 11" descr="A red circle with text reading 'World-class facilities and beautiful, heritage-listed campuses'&#13;&#10;">
            <a:extLst>
              <a:ext uri="{FF2B5EF4-FFF2-40B4-BE49-F238E27FC236}">
                <a16:creationId xmlns:a16="http://schemas.microsoft.com/office/drawing/2014/main" id="{AA08E475-F47F-EA99-0017-659E20E00092}"/>
              </a:ext>
            </a:extLst>
          </p:cNvPr>
          <p:cNvSpPr/>
          <p:nvPr/>
        </p:nvSpPr>
        <p:spPr>
          <a:xfrm>
            <a:off x="1979416" y="4107386"/>
            <a:ext cx="2211574" cy="2215038"/>
          </a:xfrm>
          <a:prstGeom prst="ellipse">
            <a:avLst/>
          </a:prstGeom>
          <a:solidFill>
            <a:srgbClr val="E62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E7A149-03FC-562B-501F-2FE6C615E4C2}"/>
              </a:ext>
            </a:extLst>
          </p:cNvPr>
          <p:cNvSpPr txBox="1"/>
          <p:nvPr/>
        </p:nvSpPr>
        <p:spPr>
          <a:xfrm>
            <a:off x="2126349" y="4522407"/>
            <a:ext cx="191770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World-class facilities and beautiful,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heritage-listed campuses</a:t>
            </a:r>
          </a:p>
        </p:txBody>
      </p:sp>
      <p:sp>
        <p:nvSpPr>
          <p:cNvPr id="18" name="Oval 17" descr="Green circle with text that reads - UQ ranks…&#13;&#10;#1 in Queensland&#13;&#10;#1 in Australia&#13;&#10;#43 in the world&#13;&#10;">
            <a:extLst>
              <a:ext uri="{FF2B5EF4-FFF2-40B4-BE49-F238E27FC236}">
                <a16:creationId xmlns:a16="http://schemas.microsoft.com/office/drawing/2014/main" id="{C57B7F57-41EE-D7FA-4508-0DAB270DE986}"/>
              </a:ext>
            </a:extLst>
          </p:cNvPr>
          <p:cNvSpPr/>
          <p:nvPr/>
        </p:nvSpPr>
        <p:spPr>
          <a:xfrm>
            <a:off x="4105447" y="1605797"/>
            <a:ext cx="4421166" cy="4421166"/>
          </a:xfrm>
          <a:prstGeom prst="ellipse">
            <a:avLst/>
          </a:prstGeom>
          <a:solidFill>
            <a:srgbClr val="2EA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2AC9C-716C-3C82-2283-A92E26E456BC}"/>
              </a:ext>
            </a:extLst>
          </p:cNvPr>
          <p:cNvSpPr txBox="1"/>
          <p:nvPr/>
        </p:nvSpPr>
        <p:spPr>
          <a:xfrm>
            <a:off x="4205218" y="2647560"/>
            <a:ext cx="417195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UQ ranks…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in Queensland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in Australia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#43 in the world</a:t>
            </a:r>
          </a:p>
        </p:txBody>
      </p:sp>
      <p:sp>
        <p:nvSpPr>
          <p:cNvPr id="16" name="Oval 15" descr="Orange circle with text that reads - Most awarded teachers in Australia&#13;&#10;">
            <a:extLst>
              <a:ext uri="{FF2B5EF4-FFF2-40B4-BE49-F238E27FC236}">
                <a16:creationId xmlns:a16="http://schemas.microsoft.com/office/drawing/2014/main" id="{9AE7983C-7B17-0D06-5A86-148AE6CE89BB}"/>
              </a:ext>
            </a:extLst>
          </p:cNvPr>
          <p:cNvSpPr/>
          <p:nvPr/>
        </p:nvSpPr>
        <p:spPr>
          <a:xfrm>
            <a:off x="8752342" y="1707698"/>
            <a:ext cx="1980000" cy="1980000"/>
          </a:xfrm>
          <a:prstGeom prst="ellipse">
            <a:avLst/>
          </a:prstGeom>
          <a:solidFill>
            <a:srgbClr val="EB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CB1400-4D84-CE4A-6BE3-E94E83BFD6A2}"/>
              </a:ext>
            </a:extLst>
          </p:cNvPr>
          <p:cNvSpPr txBox="1"/>
          <p:nvPr/>
        </p:nvSpPr>
        <p:spPr>
          <a:xfrm>
            <a:off x="8783488" y="2282199"/>
            <a:ext cx="191770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awarded teachers in Australia</a:t>
            </a:r>
          </a:p>
        </p:txBody>
      </p:sp>
      <p:sp>
        <p:nvSpPr>
          <p:cNvPr id="14" name="Oval 13" descr="Blue circle with text that reads - Leaders in research&#13;&#10;">
            <a:extLst>
              <a:ext uri="{FF2B5EF4-FFF2-40B4-BE49-F238E27FC236}">
                <a16:creationId xmlns:a16="http://schemas.microsoft.com/office/drawing/2014/main" id="{134FB223-D284-0547-6063-727D0E7D9D04}"/>
              </a:ext>
            </a:extLst>
          </p:cNvPr>
          <p:cNvSpPr/>
          <p:nvPr/>
        </p:nvSpPr>
        <p:spPr>
          <a:xfrm>
            <a:off x="8418650" y="4138995"/>
            <a:ext cx="1980000" cy="1980000"/>
          </a:xfrm>
          <a:prstGeom prst="ellipse">
            <a:avLst/>
          </a:prstGeom>
          <a:solidFill>
            <a:srgbClr val="00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97F888-ABAD-614E-0095-2BE6D065037D}"/>
              </a:ext>
            </a:extLst>
          </p:cNvPr>
          <p:cNvSpPr txBox="1"/>
          <p:nvPr/>
        </p:nvSpPr>
        <p:spPr>
          <a:xfrm>
            <a:off x="8449796" y="4851996"/>
            <a:ext cx="19177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 in research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BC1A22-F16F-DE13-D224-500594DA3163}"/>
              </a:ext>
            </a:extLst>
          </p:cNvPr>
          <p:cNvSpPr txBox="1"/>
          <p:nvPr/>
        </p:nvSpPr>
        <p:spPr>
          <a:xfrm>
            <a:off x="7121621" y="6322424"/>
            <a:ext cx="500439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According to QS World University Rankings 2024 and AFR Best Universities Ranking 2023.</a:t>
            </a:r>
          </a:p>
        </p:txBody>
      </p:sp>
    </p:spTree>
    <p:extLst>
      <p:ext uri="{BB962C8B-B14F-4D97-AF65-F5344CB8AC3E}">
        <p14:creationId xmlns:p14="http://schemas.microsoft.com/office/powerpoint/2010/main" val="827264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0A307D-6547-1F0B-B3AD-0A2831401D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0000" y="720000"/>
            <a:ext cx="7113674" cy="6647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Areas of study</a:t>
            </a:r>
            <a:endParaRPr kumimoji="0" lang="en-AU" sz="54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FD8FE-A325-4B58-A711-2CBAC6A97200}"/>
              </a:ext>
            </a:extLst>
          </p:cNvPr>
          <p:cNvSpPr txBox="1"/>
          <p:nvPr/>
        </p:nvSpPr>
        <p:spPr>
          <a:xfrm>
            <a:off x="720000" y="2340000"/>
            <a:ext cx="3934296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Discover what interests you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93C1DB-AE3D-B8B7-3FA8-4752D7786CC4}"/>
              </a:ext>
            </a:extLst>
          </p:cNvPr>
          <p:cNvSpPr txBox="1"/>
          <p:nvPr/>
        </p:nvSpPr>
        <p:spPr>
          <a:xfrm>
            <a:off x="720000" y="2880000"/>
            <a:ext cx="5376000" cy="2093971"/>
          </a:xfrm>
          <a:prstGeom prst="rect">
            <a:avLst/>
          </a:prstGeom>
          <a:noFill/>
        </p:spPr>
        <p:txBody>
          <a:bodyPr wrap="square" lIns="0" tIns="0" rIns="0" bIns="4680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Agriculture and Animal Sciences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Architecture, Design and Urban Planning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Arts, Humanities and Social Sciences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Business and Economics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Communication, Media and Experience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Computer Science and 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EE4C44-9772-D889-5285-F16C3D0A1261}"/>
              </a:ext>
            </a:extLst>
          </p:cNvPr>
          <p:cNvSpPr txBox="1"/>
          <p:nvPr/>
        </p:nvSpPr>
        <p:spPr>
          <a:xfrm>
            <a:off x="6267972" y="2880000"/>
            <a:ext cx="3363190" cy="204671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Education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Engineering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Environment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Health and Medicine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Science and Mathematics</a:t>
            </a:r>
          </a:p>
        </p:txBody>
      </p:sp>
      <p:pic>
        <p:nvPicPr>
          <p:cNvPr id="19" name="Picture 18" descr="A house with a glass wall&#10;">
            <a:extLst>
              <a:ext uri="{FF2B5EF4-FFF2-40B4-BE49-F238E27FC236}">
                <a16:creationId xmlns:a16="http://schemas.microsoft.com/office/drawing/2014/main" id="{E7ED10E3-5B81-475A-4AA9-AB267E9250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372" y="5369650"/>
            <a:ext cx="3149600" cy="1536700"/>
          </a:xfrm>
          <a:prstGeom prst="rect">
            <a:avLst/>
          </a:prstGeom>
        </p:spPr>
      </p:pic>
      <p:pic>
        <p:nvPicPr>
          <p:cNvPr id="21" name="Picture 20" descr="A stethoscope">
            <a:extLst>
              <a:ext uri="{FF2B5EF4-FFF2-40B4-BE49-F238E27FC236}">
                <a16:creationId xmlns:a16="http://schemas.microsoft.com/office/drawing/2014/main" id="{EDF7FD70-9163-05FD-2AED-562E08F979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3107" y="1470300"/>
            <a:ext cx="1930400" cy="2819400"/>
          </a:xfrm>
          <a:prstGeom prst="rect">
            <a:avLst/>
          </a:prstGeom>
        </p:spPr>
      </p:pic>
      <p:pic>
        <p:nvPicPr>
          <p:cNvPr id="11" name="Picture 10" descr="A statue of a person holding scales&#10;">
            <a:extLst>
              <a:ext uri="{FF2B5EF4-FFF2-40B4-BE49-F238E27FC236}">
                <a16:creationId xmlns:a16="http://schemas.microsoft.com/office/drawing/2014/main" id="{E4F3FAF8-6359-5839-E067-779C227C13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507" y="2032798"/>
            <a:ext cx="2705100" cy="4914900"/>
          </a:xfrm>
          <a:prstGeom prst="rect">
            <a:avLst/>
          </a:prstGeom>
        </p:spPr>
      </p:pic>
      <p:pic>
        <p:nvPicPr>
          <p:cNvPr id="15" name="Picture 14" descr="A cow with black and white spots&#10;">
            <a:extLst>
              <a:ext uri="{FF2B5EF4-FFF2-40B4-BE49-F238E27FC236}">
                <a16:creationId xmlns:a16="http://schemas.microsoft.com/office/drawing/2014/main" id="{D5D715E4-F7DA-8FB0-D537-9387E5061B4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0907" y="5103132"/>
            <a:ext cx="2150036" cy="184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8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0678EF90-9ED3-6A60-AFF0-8952252A539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0000" y="720000"/>
            <a:ext cx="10405200" cy="16619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UQ Alumni, Club Members, Staff &amp; Current Students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EA8A4-EBFF-73C3-7F6F-D631D59BED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 descr="Image of 2 Paralympians - Chris Bond and Lekeisha Patterson hold medals with a UQ Paralympic Medal Tally chart for Paris 2024">
            <a:extLst>
              <a:ext uri="{FF2B5EF4-FFF2-40B4-BE49-F238E27FC236}">
                <a16:creationId xmlns:a16="http://schemas.microsoft.com/office/drawing/2014/main" id="{364D49AA-9556-DB97-D182-D56A477317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547" y="-28131"/>
            <a:ext cx="1273897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45ACA6-DA7B-3358-5A5F-8ABFEC4DFCD0}"/>
              </a:ext>
            </a:extLst>
          </p:cNvPr>
          <p:cNvSpPr txBox="1"/>
          <p:nvPr/>
        </p:nvSpPr>
        <p:spPr>
          <a:xfrm>
            <a:off x="968" y="6552870"/>
            <a:ext cx="9505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Images from: UQ Contact Magazine</a:t>
            </a:r>
            <a:endParaRPr kumimoji="0" lang="en-AU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708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3198CC-F49E-4334-84E2-517BEED3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5208587" cy="468000"/>
          </a:xfrm>
        </p:spPr>
        <p:txBody>
          <a:bodyPr anchor="t">
            <a:normAutofit/>
          </a:bodyPr>
          <a:lstStyle/>
          <a:p>
            <a:r>
              <a:rPr lang="en-US" dirty="0"/>
              <a:t>UQ Sport</a:t>
            </a:r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B3DB20-C67A-4FDA-9F3F-85F5FDDF6D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700213"/>
            <a:ext cx="5208588" cy="4608515"/>
          </a:xfrm>
        </p:spPr>
        <p:txBody>
          <a:bodyPr vert="horz" lIns="0" tIns="0" rIns="0" bIns="0" rtlCol="0">
            <a:normAutofit/>
          </a:bodyPr>
          <a:lstStyle/>
          <a:p>
            <a:pPr marL="285750" lvl="0" indent="-285750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 dirty="0"/>
              <a:t>Largest multi-sport campus </a:t>
            </a:r>
          </a:p>
          <a:p>
            <a:pPr marL="285750" lvl="0" indent="-285750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 dirty="0"/>
              <a:t>Competitive sport</a:t>
            </a:r>
            <a:endParaRPr lang="en-US" sz="1500" dirty="0"/>
          </a:p>
          <a:p>
            <a:pPr marL="285750" lvl="0" indent="-285750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 dirty="0"/>
              <a:t>Social sport</a:t>
            </a:r>
          </a:p>
          <a:p>
            <a:pPr marL="285750" lvl="0" indent="-285750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 dirty="0"/>
              <a:t>Elite Athlete Program</a:t>
            </a: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 dirty="0"/>
              <a:t>80+ group fitness classes </a:t>
            </a:r>
            <a:br>
              <a:rPr lang="en-US" altLang="en-US" sz="1500" dirty="0"/>
            </a:br>
            <a:r>
              <a:rPr lang="en-US" altLang="en-US" sz="1500" dirty="0"/>
              <a:t>per week</a:t>
            </a:r>
          </a:p>
          <a:p>
            <a:pPr marL="285750" lvl="0" indent="-285750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 dirty="0"/>
              <a:t>A three-level weights </a:t>
            </a:r>
            <a:br>
              <a:rPr lang="en-US" altLang="en-US" sz="1500" dirty="0"/>
            </a:br>
            <a:r>
              <a:rPr lang="en-US" altLang="en-US" sz="1500" dirty="0"/>
              <a:t>and cardio gym</a:t>
            </a:r>
          </a:p>
          <a:p>
            <a:pPr marL="285750" lvl="0" indent="-285750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 dirty="0"/>
              <a:t>An Olympic-standard </a:t>
            </a:r>
            <a:br>
              <a:rPr lang="en-US" altLang="en-US" sz="1500" dirty="0"/>
            </a:br>
            <a:r>
              <a:rPr lang="en-US" altLang="en-US" sz="1500" dirty="0"/>
              <a:t>athletics track</a:t>
            </a:r>
          </a:p>
          <a:p>
            <a:pPr marL="285750" lvl="0" indent="-285750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 dirty="0"/>
              <a:t>50m + 25m pools</a:t>
            </a:r>
          </a:p>
          <a:p>
            <a:pPr marL="285750" lvl="0" indent="-285750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 dirty="0"/>
              <a:t>9 sporting fields</a:t>
            </a:r>
          </a:p>
          <a:p>
            <a:pPr marL="285750" lvl="0" indent="-285750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 dirty="0"/>
              <a:t>21 tennis courts </a:t>
            </a:r>
          </a:p>
          <a:p>
            <a:pPr marL="285750" lvl="0" indent="-285750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 dirty="0"/>
              <a:t>New world-class, integrated health, wellbeing and sports facility opening soon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AU" sz="1500" dirty="0"/>
          </a:p>
        </p:txBody>
      </p:sp>
      <p:pic>
        <p:nvPicPr>
          <p:cNvPr id="9" name="Picture Placeholder 8" descr="A group of people on a outdoor sports court ">
            <a:extLst>
              <a:ext uri="{FF2B5EF4-FFF2-40B4-BE49-F238E27FC236}">
                <a16:creationId xmlns:a16="http://schemas.microsoft.com/office/drawing/2014/main" id="{700B68A5-CFC5-FC6B-FDBA-CBF9A454C6B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776" y="619522"/>
            <a:ext cx="6096132" cy="6238324"/>
          </a:xfrm>
          <a:noFill/>
        </p:spPr>
      </p:pic>
    </p:spTree>
    <p:extLst>
      <p:ext uri="{BB962C8B-B14F-4D97-AF65-F5344CB8AC3E}">
        <p14:creationId xmlns:p14="http://schemas.microsoft.com/office/powerpoint/2010/main" val="8503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Elite Athlete Program: Overview 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839416" y="1725851"/>
            <a:ext cx="7653420" cy="46085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b="1" dirty="0">
                <a:cs typeface="Arial"/>
              </a:rPr>
              <a:t>The University of Queensland is endorsed by the Australian Institute of Sport as part of the Elite Athlete Education Network.</a:t>
            </a:r>
          </a:p>
          <a:p>
            <a:r>
              <a:rPr lang="en-AU" sz="1600" dirty="0"/>
              <a:t>Designated Elite Athlete support staff to provide student-athlete advocacy as per </a:t>
            </a:r>
            <a:r>
              <a:rPr lang="en-AU" sz="1600" i="1" dirty="0"/>
              <a:t>UQ</a:t>
            </a:r>
            <a:r>
              <a:rPr lang="en-AU" sz="1600" dirty="0"/>
              <a:t> </a:t>
            </a:r>
            <a:r>
              <a:rPr lang="en-AU" sz="1600" i="1" dirty="0"/>
              <a:t>Reasonable Adjustments - Students Procedure.</a:t>
            </a:r>
            <a:endParaRPr lang="en-AU" sz="1600" i="1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i="1" dirty="0"/>
              <a:t>Free UQ Sport 12-month Gold Membership – Pool, gym, track access</a:t>
            </a:r>
            <a:endParaRPr lang="en-AU" sz="1600" i="1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i="1" dirty="0"/>
              <a:t>Athlete wellbeing support</a:t>
            </a:r>
            <a:endParaRPr lang="en-AU" sz="1600" i="1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i="1" dirty="0"/>
              <a:t>Nutrition &amp; Dietetic consultations</a:t>
            </a:r>
            <a:endParaRPr lang="en-AU" sz="1600" i="1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i="1" dirty="0"/>
              <a:t>Discounted Strength and Conditioning program</a:t>
            </a:r>
            <a:endParaRPr lang="en-AU" sz="1600" i="1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i="1" dirty="0"/>
              <a:t>Discounted Sports Psychology consultations</a:t>
            </a:r>
            <a:endParaRPr lang="en-A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i="1" dirty="0"/>
              <a:t>Discounted Physiotherapy consultations</a:t>
            </a:r>
            <a:endParaRPr lang="en-AU" sz="1600" i="1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i="1" dirty="0"/>
              <a:t>Personal and Professional development opportunities </a:t>
            </a:r>
            <a:endParaRPr lang="en-AU" sz="1600" i="1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i="1" dirty="0"/>
              <a:t>Competition Subsidy funding program </a:t>
            </a:r>
            <a:endParaRPr lang="en-AU" sz="1600" i="1" dirty="0">
              <a:cs typeface="Arial"/>
            </a:endParaRPr>
          </a:p>
          <a:p>
            <a:r>
              <a:rPr lang="en-AU" dirty="0"/>
              <a:t>UQ provides Student Access Plans (SAPs)</a:t>
            </a:r>
          </a:p>
        </p:txBody>
      </p:sp>
      <p:pic>
        <p:nvPicPr>
          <p:cNvPr id="6" name="Picture 5" descr="AIS program logo with the words Elite Athlete Education Network wrapped around the dark blue circle logo">
            <a:extLst>
              <a:ext uri="{FF2B5EF4-FFF2-40B4-BE49-F238E27FC236}">
                <a16:creationId xmlns:a16="http://schemas.microsoft.com/office/drawing/2014/main" id="{897616BD-5EC1-AACF-246F-2FD071D44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302" y="664771"/>
            <a:ext cx="1905266" cy="1790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5EEEE-9C07-D8DF-C555-261AC87660DA}"/>
              </a:ext>
            </a:extLst>
          </p:cNvPr>
          <p:cNvSpPr txBox="1"/>
          <p:nvPr/>
        </p:nvSpPr>
        <p:spPr>
          <a:xfrm>
            <a:off x="8976030" y="2743209"/>
            <a:ext cx="23765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1247A"/>
                </a:solidFill>
                <a:effectLst/>
                <a:uLnTx/>
                <a:uFillTx/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+mn-cs"/>
              </a:rPr>
              <a:t>2024 Year in Review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1247A"/>
              </a:solidFill>
              <a:effectLst/>
              <a:uLnTx/>
              <a:uFillTx/>
              <a:latin typeface="Microsoft JhengHei Light" panose="020B0304030504040204" pitchFamily="34" charset="-120"/>
              <a:ea typeface="Microsoft JhengHei Light" panose="020B03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1247A"/>
                </a:solidFill>
                <a:effectLst/>
                <a:uLnTx/>
                <a:uFillTx/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+mn-cs"/>
              </a:rPr>
              <a:t>300+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1247A"/>
                </a:solidFill>
                <a:effectLst/>
                <a:uLnTx/>
                <a:uFillTx/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+mn-cs"/>
              </a:rPr>
              <a:t>Registered elite student-athletes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1247A"/>
                </a:solidFill>
                <a:effectLst/>
                <a:uLnTx/>
                <a:uFillTx/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+mn-cs"/>
              </a:rPr>
              <a:t>49 sports represented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1247A"/>
              </a:solidFill>
              <a:effectLst/>
              <a:uLnTx/>
              <a:uFillTx/>
              <a:latin typeface="Microsoft JhengHei Light" panose="020B0304030504040204" pitchFamily="34" charset="-120"/>
              <a:ea typeface="Microsoft JhengHei Light" panose="020B03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1247A"/>
                </a:solidFill>
                <a:effectLst/>
                <a:uLnTx/>
                <a:uFillTx/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+mn-cs"/>
              </a:rPr>
              <a:t>Most popular Program: Bachelor of Engineering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1247A"/>
                </a:solidFill>
                <a:effectLst/>
                <a:uLnTx/>
                <a:uFillTx/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+mn-cs"/>
              </a:rPr>
              <a:t>Honours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1247A"/>
                </a:solidFill>
                <a:effectLst/>
                <a:uLnTx/>
                <a:uFillTx/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030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BBACCC-6750-DCA9-4B3D-3DBCCB00F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98610"/>
            <a:ext cx="7416824" cy="469056"/>
          </a:xfrm>
        </p:spPr>
        <p:txBody>
          <a:bodyPr>
            <a:no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Coming soon…</a:t>
            </a:r>
          </a:p>
        </p:txBody>
      </p:sp>
      <p:pic>
        <p:nvPicPr>
          <p:cNvPr id="7" name="Picture 6" descr="A series of icons that represent the 25 para sports">
            <a:extLst>
              <a:ext uri="{FF2B5EF4-FFF2-40B4-BE49-F238E27FC236}">
                <a16:creationId xmlns:a16="http://schemas.microsoft.com/office/drawing/2014/main" id="{3A88F106-285C-30E5-D343-9D0BB7ECCA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t="454" r="2" b="1921"/>
          <a:stretch/>
        </p:blipFill>
        <p:spPr>
          <a:xfrm>
            <a:off x="717331" y="759268"/>
            <a:ext cx="4114800" cy="5886007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076784-F502-BB42-0BE0-C9668B49F114}"/>
              </a:ext>
            </a:extLst>
          </p:cNvPr>
          <p:cNvSpPr txBox="1"/>
          <p:nvPr/>
        </p:nvSpPr>
        <p:spPr>
          <a:xfrm>
            <a:off x="6096000" y="1471238"/>
            <a:ext cx="51080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 of 23 Paralympic sports catered for on campus</a:t>
            </a:r>
          </a:p>
          <a:p>
            <a:endParaRPr lang="en-US" sz="2400" dirty="0"/>
          </a:p>
          <a:p>
            <a:r>
              <a:rPr lang="en-US" sz="2400" dirty="0"/>
              <a:t>Gold = currently in action</a:t>
            </a:r>
          </a:p>
          <a:p>
            <a:r>
              <a:rPr lang="en-US" sz="2400" dirty="0"/>
              <a:t>Yellow = facility capability in </a:t>
            </a:r>
            <a:r>
              <a:rPr lang="en-US" sz="2400" dirty="0" err="1"/>
              <a:t>centre</a:t>
            </a:r>
            <a:endParaRPr lang="en-US" sz="2400" dirty="0"/>
          </a:p>
          <a:p>
            <a:r>
              <a:rPr lang="en-US" sz="2400" dirty="0"/>
              <a:t>Grey = no facilities planned</a:t>
            </a:r>
          </a:p>
        </p:txBody>
      </p:sp>
    </p:spTree>
    <p:extLst>
      <p:ext uri="{BB962C8B-B14F-4D97-AF65-F5344CB8AC3E}">
        <p14:creationId xmlns:p14="http://schemas.microsoft.com/office/powerpoint/2010/main" val="136019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DE948D-0FAC-A932-0161-27C92FE0D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Key takeaway</a:t>
            </a:r>
            <a:endParaRPr lang="en-AU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D041D2-A9BC-1E2F-C508-9453A02C9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778" y="2312526"/>
            <a:ext cx="8029608" cy="1038276"/>
          </a:xfrm>
        </p:spPr>
        <p:txBody>
          <a:bodyPr>
            <a:normAutofit/>
          </a:bodyPr>
          <a:lstStyle/>
          <a:p>
            <a:pPr algn="ctr"/>
            <a:r>
              <a:rPr lang="en-AU" sz="2000" dirty="0"/>
              <a:t>Elite Athlete Program + Student Access Plans = Supported learning </a:t>
            </a:r>
          </a:p>
          <a:p>
            <a:pPr algn="ctr"/>
            <a:r>
              <a:rPr lang="en-US" sz="2000" dirty="0"/>
              <a:t>We are here to help you balance your study and your sport</a:t>
            </a:r>
            <a:r>
              <a:rPr lang="en-AU" sz="2000" dirty="0"/>
              <a:t>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882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UQ Schools Presentation">
      <a:dk1>
        <a:srgbClr val="000000"/>
      </a:dk1>
      <a:lt1>
        <a:srgbClr val="FFFFFF"/>
      </a:lt1>
      <a:dk2>
        <a:srgbClr val="512479"/>
      </a:dk2>
      <a:lt2>
        <a:srgbClr val="D7D1CC"/>
      </a:lt2>
      <a:accent1>
        <a:srgbClr val="E62645"/>
      </a:accent1>
      <a:accent2>
        <a:srgbClr val="4085C6"/>
      </a:accent2>
      <a:accent3>
        <a:srgbClr val="EB602B"/>
      </a:accent3>
      <a:accent4>
        <a:srgbClr val="2EA836"/>
      </a:accent4>
      <a:accent5>
        <a:srgbClr val="FEB800"/>
      </a:accent5>
      <a:accent6>
        <a:srgbClr val="00A2C7"/>
      </a:accent6>
      <a:hlink>
        <a:srgbClr val="999390"/>
      </a:hlink>
      <a:folHlink>
        <a:srgbClr val="962A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63000">
              <a:srgbClr val="51247A"/>
            </a:gs>
            <a:gs pos="99000">
              <a:srgbClr val="51247A"/>
            </a:gs>
            <a:gs pos="7000">
              <a:srgbClr val="962A8B">
                <a:alpha val="46578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iversity of Queensland">
  <a:themeElements>
    <a:clrScheme name="UQ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247A"/>
      </a:accent1>
      <a:accent2>
        <a:srgbClr val="E62645"/>
      </a:accent2>
      <a:accent3>
        <a:srgbClr val="00A2C7"/>
      </a:accent3>
      <a:accent4>
        <a:srgbClr val="EB602B"/>
      </a:accent4>
      <a:accent5>
        <a:srgbClr val="4085C6"/>
      </a:accent5>
      <a:accent6>
        <a:srgbClr val="2EA836"/>
      </a:accent6>
      <a:hlink>
        <a:srgbClr val="51247A"/>
      </a:hlink>
      <a:folHlink>
        <a:srgbClr val="51247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Q PowerPoint Template v4.potx" id="{EB40B91F-2F7C-4628-893D-3539496D6C6A}" vid="{691CE4A2-4C6F-4895-A94C-37E246F52C8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7F5CA26DA5564A9065382034755B69" ma:contentTypeVersion="16" ma:contentTypeDescription="Create a new document." ma:contentTypeScope="" ma:versionID="a6f934e5af50dd29007566d48bace2f4">
  <xsd:schema xmlns:xsd="http://www.w3.org/2001/XMLSchema" xmlns:xs="http://www.w3.org/2001/XMLSchema" xmlns:p="http://schemas.microsoft.com/office/2006/metadata/properties" xmlns:ns1="http://schemas.microsoft.com/sharepoint/v3" xmlns:ns2="8a6313c9-a7b5-4cf7-96af-59b307f5cb05" xmlns:ns3="b2da47aa-bbf4-40a4-ba72-c62181c95d80" targetNamespace="http://schemas.microsoft.com/office/2006/metadata/properties" ma:root="true" ma:fieldsID="c613e23df3d970c4c89f6d97762d63e2" ns1:_="" ns2:_="" ns3:_="">
    <xsd:import namespace="http://schemas.microsoft.com/sharepoint/v3"/>
    <xsd:import namespace="8a6313c9-a7b5-4cf7-96af-59b307f5cb05"/>
    <xsd:import namespace="b2da47aa-bbf4-40a4-ba72-c62181c95d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6313c9-a7b5-4cf7-96af-59b307f5cb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7ae86be-2381-4512-ade4-534b411b4c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da47aa-bbf4-40a4-ba72-c62181c95d8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8a6313c9-a7b5-4cf7-96af-59b307f5cb0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E0341FA-76A7-40D3-A111-FC8060E53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a6313c9-a7b5-4cf7-96af-59b307f5cb05"/>
    <ds:schemaRef ds:uri="b2da47aa-bbf4-40a4-ba72-c62181c95d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3524B6-6BA1-4D99-B2D3-C265D9FB7E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14E551-487C-45FB-8D5B-2FA0B90C896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8a6313c9-a7b5-4cf7-96af-59b307f5cb05"/>
  </ds:schemaRefs>
</ds:datastoreItem>
</file>

<file path=docMetadata/LabelInfo.xml><?xml version="1.0" encoding="utf-8"?>
<clbl:labelList xmlns:clbl="http://schemas.microsoft.com/office/2020/mipLabelMetadata">
  <clbl:label id="{a1ab670d-bdfc-4b07-bc25-af9aace1a3d3}" enabled="1" method="Privileged" siteId="{f2e91ccc-9993-4adf-83ab-8ddb13a0dbe6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527</Words>
  <Application>Microsoft Macintosh PowerPoint</Application>
  <PresentationFormat>Widescreen</PresentationFormat>
  <Paragraphs>92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Arial</vt:lpstr>
      <vt:lpstr>Calibri</vt:lpstr>
      <vt:lpstr>Microsoft JhengHei Light</vt:lpstr>
      <vt:lpstr>Wingdings</vt:lpstr>
      <vt:lpstr>1_Office Theme</vt:lpstr>
      <vt:lpstr>University of Queensland</vt:lpstr>
      <vt:lpstr>Why choose UQ?</vt:lpstr>
      <vt:lpstr>Areas of study</vt:lpstr>
      <vt:lpstr>UQ Alumni, Club Members, Staff &amp; Current Students </vt:lpstr>
      <vt:lpstr>UQ Sport</vt:lpstr>
      <vt:lpstr>Elite Athlete Program: Overview  </vt:lpstr>
      <vt:lpstr>Coming soon…</vt:lpstr>
      <vt:lpstr>Key takeaway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Toby Nolan</dc:creator>
  <cp:lastModifiedBy>Melonie Lowe</cp:lastModifiedBy>
  <cp:revision>5</cp:revision>
  <dcterms:created xsi:type="dcterms:W3CDTF">2024-11-19T00:24:07Z</dcterms:created>
  <dcterms:modified xsi:type="dcterms:W3CDTF">2024-11-20T05:03:43Z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0x0101005A7F5CA26DA5564A9065382034755B69</vt:lpwstr>
  </property>
</Properties>
</file>