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venir" panose="02000503020000020003" pitchFamily="2" charset="0"/>
      <p:regular r:id="rId7"/>
      <p: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Roboto Light" panose="02000000000000000000" pitchFamily="2" charset="0"/>
      <p:regular r:id="rId13"/>
      <p:bold r:id="rId14"/>
      <p:italic r:id="rId15"/>
      <p:boldItalic r:id="rId16"/>
    </p:embeddedFont>
    <p:embeddedFont>
      <p:font typeface="Roboto Medium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  <p15:guide id="3" pos="288">
          <p15:clr>
            <a:srgbClr val="747775"/>
          </p15:clr>
        </p15:guide>
        <p15:guide id="4" pos="742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3247"/>
    <p:restoredTop sz="86417"/>
  </p:normalViewPr>
  <p:slideViewPr>
    <p:cSldViewPr snapToGrid="0">
      <p:cViewPr>
        <p:scale>
          <a:sx n="70" d="100"/>
          <a:sy n="70" d="100"/>
        </p:scale>
        <p:origin x="264" y="856"/>
      </p:cViewPr>
      <p:guideLst>
        <p:guide orient="horz" pos="2160"/>
        <p:guide pos="3840"/>
        <p:guide pos="288"/>
        <p:guide pos="74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d06c2e4c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d06c2e4cd_1_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Design guidelines: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 on the right side of slide </a:t>
            </a:r>
            <a:r>
              <a:rPr lang="en-US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✅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Title font size 48</a:t>
            </a:r>
            <a:r>
              <a:rPr lang="en-US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(if it doesn’t fit, it’s too long so make use of the secondary title)✅</a:t>
            </a:r>
            <a:b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Secondary title font size 20 </a:t>
            </a:r>
            <a:r>
              <a:rPr lang="en-US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✅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Name/date font 16 </a:t>
            </a:r>
            <a:r>
              <a:rPr lang="en-US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✅</a:t>
            </a:r>
            <a:endParaRPr i="1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Extra: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Please leave the footer where it is OR you can delete the green rectangle but please keep the words on the left where they are.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Leave the logo in the top left corner, this may be changed for the name only logo. 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Persona image should align with the bottom of the page.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More example title pages on following 2 slides.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6b24eba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6b24eba2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e09b5fc2b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e09b5fc2ba_0_7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do all of this while investing in understanding the unique pain point and needs of our customer. Not all sole traders are the same - and we are continually learning about the specific needs of athletes and sportspersons</a:t>
            </a:r>
            <a:endParaRPr sz="1400"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e09b5fc2ba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e09b5fc2ba_0_35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1" type="tx">
  <p:cSld name="TITLE_AND_BODY">
    <p:bg>
      <p:bgPr>
        <a:gradFill>
          <a:gsLst>
            <a:gs pos="0">
              <a:srgbClr val="5E519D"/>
            </a:gs>
            <a:gs pos="34000">
              <a:srgbClr val="5E519D"/>
            </a:gs>
            <a:gs pos="84000">
              <a:srgbClr val="272754"/>
            </a:gs>
            <a:gs pos="100000">
              <a:srgbClr val="27275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1pPr>
            <a:lvl2pPr marL="0" lvl="1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2pPr>
            <a:lvl3pPr marL="0" lvl="2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3pPr>
            <a:lvl4pPr marL="0" lvl="3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4pPr>
            <a:lvl5pPr marL="0" lvl="4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5pPr>
            <a:lvl6pPr marL="0" lvl="5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6pPr>
            <a:lvl7pPr marL="0" lvl="6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7pPr>
            <a:lvl8pPr marL="0" lvl="7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8pPr>
            <a:lvl9pPr marL="0" lvl="8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9784" r="9348"/>
          <a:stretch/>
        </p:blipFill>
        <p:spPr>
          <a:xfrm>
            <a:off x="402632" y="6206973"/>
            <a:ext cx="816113" cy="4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2">
  <p:cSld name="Slide 02">
    <p:bg>
      <p:bgPr>
        <a:solidFill>
          <a:srgbClr val="FFFFFF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/>
        </p:nvSpPr>
        <p:spPr>
          <a:xfrm>
            <a:off x="1162472" y="6325364"/>
            <a:ext cx="1652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</a:pPr>
            <a:r>
              <a:rPr lang="en-US" sz="1300">
                <a:solidFill>
                  <a:srgbClr val="272754"/>
                </a:solidFill>
                <a:latin typeface="Roboto Medium"/>
                <a:ea typeface="Roboto Medium"/>
                <a:cs typeface="Roboto Medium"/>
                <a:sym typeface="Roboto Medium"/>
              </a:rPr>
              <a:t>hnry.co | 2023</a:t>
            </a:r>
            <a:endParaRPr sz="1300">
              <a:solidFill>
                <a:srgbClr val="2727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marL="914400" lvl="1" indent="-2667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2pPr>
            <a:lvl3pPr marL="1371600" lvl="2" indent="-2667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3pPr>
            <a:lvl4pPr marL="1828800" lvl="3" indent="-2667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4pPr>
            <a:lvl5pPr marL="2286000" lvl="4" indent="-2667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701625" y="6422625"/>
            <a:ext cx="36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1pPr>
            <a:lvl2pPr marL="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2pPr>
            <a:lvl3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3pPr>
            <a:lvl4pPr marL="0" lvl="3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4pPr>
            <a:lvl5pPr marL="0" lvl="4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5pPr>
            <a:lvl6pPr marL="0" lvl="5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6pPr>
            <a:lvl7pPr marL="0" lvl="6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7pPr>
            <a:lvl8pPr marL="0" lvl="7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8pPr>
            <a:lvl9pPr marL="0" lvl="8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00" y="6206970"/>
            <a:ext cx="1008374" cy="4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44624" y="525775"/>
            <a:ext cx="113784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2800"/>
              <a:buFont typeface="Roboto Medium"/>
              <a:buNone/>
              <a:defRPr sz="28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rgbClr val="2727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2 copy">
  <p:cSld name="Slide 02 copy"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272754"/>
          </a:solidFill>
          <a:ln>
            <a:noFill/>
          </a:ln>
          <a:effectLst>
            <a:outerShdw blurRad="63500" rotWithShape="0">
              <a:srgbClr val="000000">
                <a:alpha val="784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3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79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279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1600">
                <a:solidFill>
                  <a:schemeClr val="lt1"/>
                </a:solidFill>
              </a:defRPr>
            </a:lvl3pPr>
            <a:lvl4pPr marL="1828800" lvl="3" indent="-279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279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44624" y="525775"/>
            <a:ext cx="113784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Medium"/>
              <a:buNone/>
              <a:defRPr sz="31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l="9784" r="9348"/>
          <a:stretch/>
        </p:blipFill>
        <p:spPr>
          <a:xfrm>
            <a:off x="402632" y="6206973"/>
            <a:ext cx="816113" cy="4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1 copy">
  <p:cSld name="Slide 01 copy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217975" y="6172200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1pPr>
            <a:lvl2pPr marL="0" lvl="1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2pPr>
            <a:lvl3pPr marL="0" lvl="2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3pPr>
            <a:lvl4pPr marL="0" lvl="3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4pPr>
            <a:lvl5pPr marL="0" lvl="4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5pPr>
            <a:lvl6pPr marL="0" lvl="5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6pPr>
            <a:lvl7pPr marL="0" lvl="6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7pPr>
            <a:lvl8pPr marL="0" lvl="7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8pPr>
            <a:lvl9pPr marL="0" lvl="8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rgbClr val="2727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4">
  <p:cSld name="Slide 04">
    <p:bg>
      <p:bgPr>
        <a:solidFill>
          <a:srgbClr val="FFFFFF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-2" y="6177753"/>
            <a:ext cx="12192004" cy="680248"/>
          </a:xfrm>
          <a:prstGeom prst="rect">
            <a:avLst/>
          </a:prstGeom>
          <a:solidFill>
            <a:srgbClr val="33B082"/>
          </a:solidFill>
          <a:ln>
            <a:noFill/>
          </a:ln>
          <a:effectLst>
            <a:outerShdw blurRad="63500" rotWithShape="0">
              <a:srgbClr val="000000">
                <a:alpha val="7843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#7">
  <p:cSld name="CAPTION_ONLY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44624" y="1330873"/>
            <a:ext cx="11378400" cy="12225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925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659"/>
              </a:buClr>
              <a:buSzPts val="1900"/>
              <a:buFont typeface="Roboto"/>
              <a:buChar char="•"/>
              <a:defRPr sz="190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44624" y="2950834"/>
            <a:ext cx="3406800" cy="3039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925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659"/>
              </a:buClr>
              <a:buSzPts val="1900"/>
              <a:buFont typeface="Roboto"/>
              <a:buChar char="•"/>
              <a:defRPr sz="190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4330531" y="2950834"/>
            <a:ext cx="3406800" cy="3039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925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659"/>
              </a:buClr>
              <a:buSzPts val="1900"/>
              <a:buFont typeface="Roboto"/>
              <a:buChar char="•"/>
              <a:defRPr sz="190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8316437" y="2950834"/>
            <a:ext cx="3406800" cy="3039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4925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659"/>
              </a:buClr>
              <a:buSzPts val="1900"/>
              <a:buFont typeface="Roboto"/>
              <a:buChar char="•"/>
              <a:defRPr sz="190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Clr>
                <a:srgbClr val="242659"/>
              </a:buClr>
              <a:buSzPts val="1800"/>
              <a:buFont typeface="Roboto"/>
              <a:buChar char="•"/>
              <a:defRPr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44624" y="525775"/>
            <a:ext cx="113784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2800"/>
              <a:buFont typeface="Roboto Medium"/>
              <a:buNone/>
              <a:defRPr sz="28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6500" y="6206970"/>
            <a:ext cx="1008374" cy="4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rgbClr val="2727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2 1">
  <p:cSld name="Slide 02_1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09600" y="374973"/>
            <a:ext cx="109728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marL="914400" lvl="1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2pPr>
            <a:lvl3pPr marL="1371600" lvl="2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3pPr>
            <a:lvl4pPr marL="1828800" lvl="3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4pPr>
            <a:lvl5pPr marL="2286000" lvl="4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1701625" y="6422625"/>
            <a:ext cx="36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1pPr>
            <a:lvl2pPr marL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2pPr>
            <a:lvl3pPr marL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3pPr>
            <a:lvl4pPr marL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4pPr>
            <a:lvl5pPr marL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5pPr>
            <a:lvl6pPr marL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6pPr>
            <a:lvl7pPr marL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7pPr>
            <a:lvl8pPr marL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8pPr>
            <a:lvl9pPr marL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  <p:sp>
        <p:nvSpPr>
          <p:cNvPr id="50" name="Google Shape;50;p8"/>
          <p:cNvSpPr txBox="1"/>
          <p:nvPr/>
        </p:nvSpPr>
        <p:spPr>
          <a:xfrm>
            <a:off x="1162472" y="6325364"/>
            <a:ext cx="1652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</a:pPr>
            <a:r>
              <a:rPr lang="en-US" sz="1300">
                <a:solidFill>
                  <a:srgbClr val="272754"/>
                </a:solidFill>
                <a:latin typeface="Roboto Medium"/>
                <a:ea typeface="Roboto Medium"/>
                <a:cs typeface="Roboto Medium"/>
                <a:sym typeface="Roboto Medium"/>
              </a:rPr>
              <a:t>hnry.com | 2024</a:t>
            </a:r>
            <a:endParaRPr sz="1300">
              <a:solidFill>
                <a:srgbClr val="2727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00" y="6206970"/>
            <a:ext cx="1008374" cy="4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sldNum" idx="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rgbClr val="2727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2 2">
  <p:cSld name="Slide 02_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609600" y="374973"/>
            <a:ext cx="109728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marL="914400" lvl="1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2pPr>
            <a:lvl3pPr marL="1371600" lvl="2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3pPr>
            <a:lvl4pPr marL="1828800" lvl="3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4pPr>
            <a:lvl5pPr marL="2286000" lvl="4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1701625" y="6422625"/>
            <a:ext cx="36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1pPr>
            <a:lvl2pPr marL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2pPr>
            <a:lvl3pPr marL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3pPr>
            <a:lvl4pPr marL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4pPr>
            <a:lvl5pPr marL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5pPr>
            <a:lvl6pPr marL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6pPr>
            <a:lvl7pPr marL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7pPr>
            <a:lvl8pPr marL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8pPr>
            <a:lvl9pPr marL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  <p:sp>
        <p:nvSpPr>
          <p:cNvPr id="58" name="Google Shape;58;p9"/>
          <p:cNvSpPr txBox="1"/>
          <p:nvPr/>
        </p:nvSpPr>
        <p:spPr>
          <a:xfrm>
            <a:off x="1162472" y="6325364"/>
            <a:ext cx="1652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</a:pPr>
            <a:r>
              <a:rPr lang="en-US" sz="1300">
                <a:solidFill>
                  <a:srgbClr val="272754"/>
                </a:solidFill>
                <a:latin typeface="Roboto Medium"/>
                <a:ea typeface="Roboto Medium"/>
                <a:cs typeface="Roboto Medium"/>
                <a:sym typeface="Roboto Medium"/>
              </a:rPr>
              <a:t>hnry.com | 2023</a:t>
            </a:r>
            <a:endParaRPr sz="1300">
              <a:solidFill>
                <a:srgbClr val="2727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9" name="Google Shape;59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00" y="6206970"/>
            <a:ext cx="1008374" cy="4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9"/>
          <p:cNvSpPr txBox="1">
            <a:spLocks noGrp="1"/>
          </p:cNvSpPr>
          <p:nvPr>
            <p:ph type="sldNum" idx="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272754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rgbClr val="27275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02 3">
  <p:cSld name="Slide 02_3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609600" y="374973"/>
            <a:ext cx="109728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●"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●"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○"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2754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marL="914400" lvl="1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2pPr>
            <a:lvl3pPr marL="1371600" lvl="2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3pPr>
            <a:lvl4pPr marL="1828800" lvl="3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4pPr>
            <a:lvl5pPr marL="2286000" lvl="4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B082"/>
              </a:buClr>
              <a:buSzPts val="600"/>
              <a:buChar char="•"/>
              <a:defRPr sz="1400"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11701625" y="6422625"/>
            <a:ext cx="36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1pPr>
            <a:lvl2pPr marL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2pPr>
            <a:lvl3pPr marL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3pPr>
            <a:lvl4pPr marL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4pPr>
            <a:lvl5pPr marL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5pPr>
            <a:lvl6pPr marL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6pPr>
            <a:lvl7pPr marL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7pPr>
            <a:lvl8pPr marL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8pPr>
            <a:lvl9pPr marL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2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/>
          </a:p>
        </p:txBody>
      </p:sp>
      <p:sp>
        <p:nvSpPr>
          <p:cNvPr id="66" name="Google Shape;66;p10"/>
          <p:cNvSpPr txBox="1"/>
          <p:nvPr/>
        </p:nvSpPr>
        <p:spPr>
          <a:xfrm>
            <a:off x="1162472" y="6325364"/>
            <a:ext cx="16527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venir"/>
              <a:buNone/>
            </a:pPr>
            <a:r>
              <a:rPr lang="en-US" sz="1300">
                <a:solidFill>
                  <a:srgbClr val="272754"/>
                </a:solidFill>
                <a:latin typeface="Roboto Medium"/>
                <a:ea typeface="Roboto Medium"/>
                <a:cs typeface="Roboto Medium"/>
                <a:sym typeface="Roboto Medium"/>
              </a:rPr>
              <a:t>hnry.com | 2023</a:t>
            </a:r>
            <a:endParaRPr sz="1300">
              <a:solidFill>
                <a:srgbClr val="272754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67" name="Google Shape;67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00" y="6206970"/>
            <a:ext cx="1008374" cy="4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519D"/>
            </a:gs>
            <a:gs pos="34000">
              <a:srgbClr val="5E519D"/>
            </a:gs>
            <a:gs pos="84000">
              <a:srgbClr val="272754"/>
            </a:gs>
            <a:gs pos="100000">
              <a:srgbClr val="27275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344625" y="1600200"/>
            <a:ext cx="112377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 Light"/>
              <a:buChar char="•"/>
              <a:defRPr sz="1800" i="0" u="none" strike="noStrike" cap="non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11556471" y="6312775"/>
            <a:ext cx="3645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  <a:defRPr sz="130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44624" y="525775"/>
            <a:ext cx="113784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2800"/>
              <a:buFont typeface="Roboto Medium"/>
              <a:buNone/>
              <a:defRPr sz="28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42659"/>
              </a:buClr>
              <a:buSzPts val="3100"/>
              <a:buFont typeface="Roboto Medium"/>
              <a:buNone/>
              <a:defRPr sz="3100">
                <a:solidFill>
                  <a:srgbClr val="242659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9486367" y="6235833"/>
            <a:ext cx="2067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Hnry | hnry.co | 2024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 idx="4294967295"/>
          </p:nvPr>
        </p:nvSpPr>
        <p:spPr>
          <a:xfrm>
            <a:off x="887725" y="2280825"/>
            <a:ext cx="6498000" cy="585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nir"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Next Steps for Para-athletes</a:t>
            </a:r>
            <a:endParaRPr kumimoji="0" lang="en-US" sz="3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11"/>
          <p:cNvSpPr txBox="1"/>
          <p:nvPr/>
        </p:nvSpPr>
        <p:spPr>
          <a:xfrm>
            <a:off x="887725" y="3673350"/>
            <a:ext cx="4857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 Karan Anand from </a:t>
            </a:r>
            <a:r>
              <a:rPr lang="en-US" sz="2000" b="1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Hnry</a:t>
            </a: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endParaRPr sz="20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-US" sz="20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November 2024</a:t>
            </a:r>
            <a:endParaRPr sz="16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Image of a circle, cross and arrows">
            <a:extLst>
              <a:ext uri="{FF2B5EF4-FFF2-40B4-BE49-F238E27FC236}">
                <a16:creationId xmlns:a16="http://schemas.microsoft.com/office/drawing/2014/main" id="{66B148EA-43E6-CF74-4C96-5939453C5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783" y="1201018"/>
            <a:ext cx="6565900" cy="4419600"/>
          </a:xfrm>
          <a:prstGeom prst="rect">
            <a:avLst/>
          </a:prstGeom>
        </p:spPr>
      </p:pic>
      <p:sp>
        <p:nvSpPr>
          <p:cNvPr id="76" name="Google Shape;76;p11"/>
          <p:cNvSpPr txBox="1">
            <a:spLocks noGrp="1"/>
          </p:cNvSpPr>
          <p:nvPr>
            <p:ph type="body" idx="4294967295"/>
          </p:nvPr>
        </p:nvSpPr>
        <p:spPr>
          <a:xfrm>
            <a:off x="1243050" y="6336385"/>
            <a:ext cx="7316400" cy="246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The information provided here is for general informational purposes only and does not constitute financial advice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344625" y="525775"/>
            <a:ext cx="114492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Hnry’s</a:t>
            </a:r>
            <a:r>
              <a:rPr lang="en-US" dirty="0"/>
              <a:t> category-defining solution </a:t>
            </a:r>
            <a:endParaRPr dirty="0"/>
          </a:p>
        </p:txBody>
      </p:sp>
      <p:sp>
        <p:nvSpPr>
          <p:cNvPr id="83" name="Google Shape;83;p12"/>
          <p:cNvSpPr/>
          <p:nvPr/>
        </p:nvSpPr>
        <p:spPr>
          <a:xfrm>
            <a:off x="344633" y="1401600"/>
            <a:ext cx="11393700" cy="1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err="1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Hnry</a:t>
            </a:r>
            <a: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 is the world’s first </a:t>
            </a:r>
            <a:r>
              <a:rPr lang="en-US" sz="2000" b="1" i="1" u="sng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all-in-one digital accounting service</a:t>
            </a:r>
            <a: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, taking care of sole traders’ </a:t>
            </a:r>
            <a:b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tax and compliance, so they can focus on getting the job done</a:t>
            </a:r>
            <a:endParaRPr sz="2000" i="1" dirty="0">
              <a:solidFill>
                <a:srgbClr val="24265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b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2000" i="1" dirty="0" err="1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Hnry</a:t>
            </a:r>
            <a:r>
              <a:rPr lang="en-US" sz="2000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 brings together </a:t>
            </a:r>
            <a:r>
              <a:rPr lang="en-US" sz="2000" b="1" i="1" u="sng" dirty="0">
                <a:solidFill>
                  <a:srgbClr val="6A57A5"/>
                </a:solidFill>
                <a:latin typeface="Roboto"/>
                <a:ea typeface="Roboto"/>
                <a:cs typeface="Roboto"/>
                <a:sym typeface="Roboto"/>
              </a:rPr>
              <a:t>payments</a:t>
            </a:r>
            <a:r>
              <a:rPr lang="en-US" sz="2000" b="1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00" b="1" i="1" u="sng" dirty="0">
                <a:solidFill>
                  <a:srgbClr val="1CB78D"/>
                </a:solidFill>
                <a:latin typeface="Roboto"/>
                <a:ea typeface="Roboto"/>
                <a:cs typeface="Roboto"/>
                <a:sym typeface="Roboto"/>
              </a:rPr>
              <a:t>accounting tools </a:t>
            </a:r>
            <a:r>
              <a:rPr lang="en-US" sz="2000" b="1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and </a:t>
            </a:r>
            <a:r>
              <a:rPr lang="en-US" sz="2000" b="1" i="1" u="sng" dirty="0">
                <a:solidFill>
                  <a:srgbClr val="66CEF6"/>
                </a:solidFill>
                <a:latin typeface="Roboto"/>
                <a:ea typeface="Roboto"/>
                <a:cs typeface="Roboto"/>
                <a:sym typeface="Roboto"/>
              </a:rPr>
              <a:t>professional accountancy</a:t>
            </a:r>
            <a:r>
              <a:rPr lang="en-US" sz="2000" b="1" i="1" dirty="0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000" b="1" i="1" dirty="0">
              <a:solidFill>
                <a:srgbClr val="2426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52733" y="2816300"/>
            <a:ext cx="2183045" cy="576977"/>
          </a:xfrm>
          <a:custGeom>
            <a:avLst/>
            <a:gdLst/>
            <a:ahLst/>
            <a:cxnLst/>
            <a:rect l="l" t="t" r="r" b="b"/>
            <a:pathLst>
              <a:path w="65493" h="23483" extrusionOk="0">
                <a:moveTo>
                  <a:pt x="0" y="23483"/>
                </a:moveTo>
                <a:cubicBezTo>
                  <a:pt x="1975" y="22262"/>
                  <a:pt x="3124" y="17810"/>
                  <a:pt x="11849" y="16158"/>
                </a:cubicBezTo>
                <a:cubicBezTo>
                  <a:pt x="20574" y="14506"/>
                  <a:pt x="43410" y="16266"/>
                  <a:pt x="52351" y="13573"/>
                </a:cubicBezTo>
                <a:cubicBezTo>
                  <a:pt x="61292" y="10880"/>
                  <a:pt x="63303" y="2262"/>
                  <a:pt x="65493" y="0"/>
                </a:cubicBezTo>
              </a:path>
            </a:pathLst>
          </a:custGeom>
          <a:noFill/>
          <a:ln w="9525" cap="flat" cmpd="sng">
            <a:solidFill>
              <a:srgbClr val="6A57A5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NZ"/>
          </a:p>
        </p:txBody>
      </p:sp>
      <p:sp>
        <p:nvSpPr>
          <p:cNvPr id="86" name="Google Shape;86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4100" y="3389900"/>
            <a:ext cx="3614100" cy="2541300"/>
          </a:xfrm>
          <a:prstGeom prst="roundRect">
            <a:avLst>
              <a:gd name="adj" fmla="val 6617"/>
            </a:avLst>
          </a:prstGeom>
          <a:solidFill>
            <a:srgbClr val="B4A7D6"/>
          </a:solidFill>
          <a:ln w="9525" cap="flat" cmpd="sng">
            <a:solidFill>
              <a:srgbClr val="6A57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414100" y="3390600"/>
            <a:ext cx="3614100" cy="342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6A57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dirty="0" err="1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Hnry</a:t>
            </a:r>
            <a:r>
              <a:rPr lang="en-US" sz="1500" b="1" i="1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 Accounts</a:t>
            </a:r>
            <a:endParaRPr sz="1500" b="1" i="1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2" descr="Cartoon image of a hand holding a phone"/>
          <p:cNvPicPr preferRelativeResize="0"/>
          <p:nvPr/>
        </p:nvPicPr>
        <p:blipFill rotWithShape="1">
          <a:blip r:embed="rId3">
            <a:alphaModFix/>
          </a:blip>
          <a:srcRect l="6672" t="21850" r="50000"/>
          <a:stretch/>
        </p:blipFill>
        <p:spPr>
          <a:xfrm>
            <a:off x="414100" y="4411500"/>
            <a:ext cx="1497600" cy="1519500"/>
          </a:xfrm>
          <a:prstGeom prst="roundRect">
            <a:avLst>
              <a:gd name="adj" fmla="val 9887"/>
            </a:avLst>
          </a:prstGeom>
          <a:noFill/>
          <a:ln>
            <a:noFill/>
          </a:ln>
        </p:spPr>
      </p:pic>
      <p:sp>
        <p:nvSpPr>
          <p:cNvPr id="98" name="Google Shape;98;p12"/>
          <p:cNvSpPr/>
          <p:nvPr/>
        </p:nvSpPr>
        <p:spPr>
          <a:xfrm>
            <a:off x="1911700" y="3757800"/>
            <a:ext cx="2072400" cy="21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121900" anchor="t" anchorCtr="0">
            <a:noAutofit/>
          </a:bodyPr>
          <a:lstStyle/>
          <a:p>
            <a:pPr marL="33020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user gets a unique account into which they receive all of their self-employed income 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30200" lvl="0" indent="-1905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Every inbound payment triggers automated tax calculations &amp; payments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30200" lvl="0" indent="-190500" algn="l" rtl="0"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Each user has the ability to accept payment via online card facilities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" name="Google Shape;92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6095667" y="2796533"/>
            <a:ext cx="652500" cy="5940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1CB78D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9" name="Google Shape;89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89000" y="3389900"/>
            <a:ext cx="3614100" cy="2541300"/>
          </a:xfrm>
          <a:prstGeom prst="roundRect">
            <a:avLst>
              <a:gd name="adj" fmla="val 6617"/>
            </a:avLst>
          </a:prstGeom>
          <a:solidFill>
            <a:srgbClr val="4EC5A2"/>
          </a:solidFill>
          <a:ln w="9525" cap="flat" cmpd="sng">
            <a:solidFill>
              <a:srgbClr val="1CB7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0" name="Google Shape;90;p12"/>
          <p:cNvSpPr/>
          <p:nvPr/>
        </p:nvSpPr>
        <p:spPr>
          <a:xfrm>
            <a:off x="4289000" y="3390600"/>
            <a:ext cx="3614100" cy="342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1CB78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dirty="0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Web &amp; Mobile App</a:t>
            </a:r>
            <a:endParaRPr sz="1500" b="1" i="1" dirty="0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2" descr="Image of a phone the HNRY bank account and dashboard"/>
          <p:cNvPicPr preferRelativeResize="0"/>
          <p:nvPr/>
        </p:nvPicPr>
        <p:blipFill rotWithShape="1">
          <a:blip r:embed="rId4">
            <a:alphaModFix/>
          </a:blip>
          <a:srcRect b="19730"/>
          <a:stretch/>
        </p:blipFill>
        <p:spPr>
          <a:xfrm>
            <a:off x="4427067" y="3822600"/>
            <a:ext cx="1313367" cy="21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2"/>
          <p:cNvSpPr/>
          <p:nvPr/>
        </p:nvSpPr>
        <p:spPr>
          <a:xfrm>
            <a:off x="5786600" y="3757800"/>
            <a:ext cx="2072400" cy="21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24000" bIns="121900" anchor="t" anchorCtr="0">
            <a:noAutofit/>
          </a:bodyPr>
          <a:lstStyle/>
          <a:p>
            <a:pPr marL="330200" lvl="0" indent="-190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Right-sized tools, tailored for self-employed individuals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30200" lvl="0" indent="-190500" algn="l" rtl="0"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Invoicing and Quoting, Expense Management and Financial Management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30200" lvl="0" indent="-190500" algn="l" rtl="0"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Personalised insights to help users better manage their finances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3" name="Google Shape;9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94" idx="0"/>
          </p:cNvCxnSpPr>
          <p:nvPr/>
        </p:nvCxnSpPr>
        <p:spPr>
          <a:xfrm rot="-5400000" flipH="1">
            <a:off x="9603900" y="3023550"/>
            <a:ext cx="594000" cy="1401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66CEF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84" name="Google Shape;84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3900" y="3389900"/>
            <a:ext cx="3614100" cy="2541300"/>
          </a:xfrm>
          <a:prstGeom prst="roundRect">
            <a:avLst>
              <a:gd name="adj" fmla="val 6617"/>
            </a:avLst>
          </a:prstGeom>
          <a:solidFill>
            <a:srgbClr val="9FC5E8"/>
          </a:solidFill>
          <a:ln w="9525" cap="flat" cmpd="sng">
            <a:solidFill>
              <a:srgbClr val="66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94" name="Google Shape;94;p12"/>
          <p:cNvSpPr/>
          <p:nvPr/>
        </p:nvSpPr>
        <p:spPr>
          <a:xfrm>
            <a:off x="8163900" y="3390600"/>
            <a:ext cx="3614100" cy="3429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9050" cap="flat" cmpd="sng">
            <a:solidFill>
              <a:srgbClr val="66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00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>
                <a:solidFill>
                  <a:schemeClr val="tx2"/>
                </a:solidFill>
                <a:latin typeface="Roboto"/>
                <a:ea typeface="Roboto"/>
                <a:cs typeface="Roboto"/>
                <a:sym typeface="Roboto"/>
              </a:rPr>
              <a:t>Expert Service</a:t>
            </a:r>
            <a:endParaRPr sz="1500" b="1" i="1">
              <a:solidFill>
                <a:schemeClr val="tx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2" descr="Image of a lady at a desk"/>
          <p:cNvPicPr preferRelativeResize="0"/>
          <p:nvPr/>
        </p:nvPicPr>
        <p:blipFill rotWithShape="1">
          <a:blip r:embed="rId5">
            <a:alphaModFix/>
          </a:blip>
          <a:srcRect l="41027" t="3372" r="10669"/>
          <a:stretch/>
        </p:blipFill>
        <p:spPr>
          <a:xfrm>
            <a:off x="8163900" y="3749500"/>
            <a:ext cx="1637100" cy="2181600"/>
          </a:xfrm>
          <a:prstGeom prst="roundRect">
            <a:avLst>
              <a:gd name="adj" fmla="val 9137"/>
            </a:avLst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9771133" y="3757800"/>
            <a:ext cx="1962900" cy="15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72000" bIns="121900" anchor="t" anchorCtr="0">
            <a:noAutofit/>
          </a:bodyPr>
          <a:lstStyle/>
          <a:p>
            <a:pPr marL="3302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 across tax, payments and technical queries, enabled by high degrees of automation 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30200" marR="0" lvl="0" indent="-19050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1200"/>
              <a:buFont typeface="Roboto"/>
              <a:buChar char="●"/>
            </a:pPr>
            <a:r>
              <a:rPr lang="en-US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Tax filings and representation to tax authorities, provided by expert accountants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07;p13">
            <a:extLst>
              <a:ext uri="{FF2B5EF4-FFF2-40B4-BE49-F238E27FC236}">
                <a16:creationId xmlns:a16="http://schemas.microsoft.com/office/drawing/2014/main" id="{19660407-0C65-6147-C9CF-E1CFCAF358D9}"/>
              </a:ext>
            </a:extLst>
          </p:cNvPr>
          <p:cNvSpPr txBox="1">
            <a:spLocks/>
          </p:cNvSpPr>
          <p:nvPr/>
        </p:nvSpPr>
        <p:spPr>
          <a:xfrm>
            <a:off x="1198950" y="6254291"/>
            <a:ext cx="7316400" cy="52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9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42659"/>
              </a:buClr>
              <a:buSzPts val="1900"/>
              <a:buFont typeface="Roboto"/>
              <a:buChar char="•"/>
              <a:defRPr sz="19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120000"/>
              </a:lnSpc>
              <a:spcBef>
                <a:spcPts val="1100"/>
              </a:spcBef>
              <a:spcAft>
                <a:spcPts val="1100"/>
              </a:spcAft>
              <a:buClr>
                <a:srgbClr val="242659"/>
              </a:buClr>
              <a:buSzPts val="1800"/>
              <a:buFont typeface="Roboto"/>
              <a:buChar char="•"/>
              <a:defRPr sz="1800" b="0" i="0" u="none" strike="noStrike" cap="none">
                <a:solidFill>
                  <a:srgbClr val="2426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spcAft>
                <a:spcPts val="1100"/>
              </a:spcAft>
              <a:buFont typeface="Roboto"/>
              <a:buNone/>
            </a:pPr>
            <a:r>
              <a:rPr lang="en-NZ" sz="1000">
                <a:solidFill>
                  <a:srgbClr val="212658"/>
                </a:solidFill>
              </a:rPr>
              <a:t>The information provided here is for general informational purposes only and does not constitute financial advice</a:t>
            </a:r>
            <a:endParaRPr lang="en-NZ" sz="1000" dirty="0">
              <a:solidFill>
                <a:srgbClr val="21265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344624" y="525775"/>
            <a:ext cx="11378400" cy="7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658"/>
                </a:solidFill>
              </a:rPr>
              <a:t>What we do for Athletes</a:t>
            </a:r>
            <a:endParaRPr dirty="0">
              <a:solidFill>
                <a:srgbClr val="212658"/>
              </a:solidFill>
            </a:endParaRPr>
          </a:p>
        </p:txBody>
      </p:sp>
      <p:pic>
        <p:nvPicPr>
          <p:cNvPr id="3" name="Picture 2" descr="A diagram of a cell phone with a pie chart&#10;">
            <a:extLst>
              <a:ext uri="{FF2B5EF4-FFF2-40B4-BE49-F238E27FC236}">
                <a16:creationId xmlns:a16="http://schemas.microsoft.com/office/drawing/2014/main" id="{1BDBB20C-7FBA-3CE7-C352-FD0144121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674" y="1264975"/>
            <a:ext cx="8538182" cy="4908176"/>
          </a:xfrm>
          <a:prstGeom prst="rect">
            <a:avLst/>
          </a:prstGeom>
        </p:spPr>
      </p:pic>
      <p:sp>
        <p:nvSpPr>
          <p:cNvPr id="107" name="Google Shape;107;p13"/>
          <p:cNvSpPr txBox="1">
            <a:spLocks noGrp="1"/>
          </p:cNvSpPr>
          <p:nvPr>
            <p:ph type="body" idx="2"/>
          </p:nvPr>
        </p:nvSpPr>
        <p:spPr>
          <a:xfrm>
            <a:off x="1243050" y="6336385"/>
            <a:ext cx="7316400" cy="2466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100"/>
              </a:spcAft>
              <a:buNone/>
            </a:pPr>
            <a:r>
              <a:rPr lang="en-US" sz="1000" dirty="0">
                <a:solidFill>
                  <a:srgbClr val="212658"/>
                </a:solidFill>
              </a:rPr>
              <a:t>The information provided here is for general informational purposes only and does not constitute financial advice</a:t>
            </a:r>
            <a:endParaRPr sz="1000" dirty="0">
              <a:solidFill>
                <a:srgbClr val="21265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519D"/>
            </a:gs>
            <a:gs pos="34000">
              <a:srgbClr val="5E519D"/>
            </a:gs>
            <a:gs pos="84000">
              <a:srgbClr val="272754"/>
            </a:gs>
            <a:gs pos="100000">
              <a:srgbClr val="27275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title" idx="4294967295"/>
          </p:nvPr>
        </p:nvSpPr>
        <p:spPr>
          <a:xfrm>
            <a:off x="924599" y="972982"/>
            <a:ext cx="6249300" cy="738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nir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924600" y="2192850"/>
            <a:ext cx="52308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 more info, go to https://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hnry.com.au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/ais/</a:t>
            </a:r>
            <a:endParaRPr sz="2000" dirty="0">
              <a:solidFill>
                <a:srgbClr val="EE2348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Use Promo Code </a:t>
            </a:r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‘AIS’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to get your first $5,000 in payments processed for free in </a:t>
            </a:r>
            <a:r>
              <a:rPr lang="en-US" sz="20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Hnry</a:t>
            </a: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endParaRPr sz="20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venir"/>
              <a:buNone/>
            </a:pPr>
            <a:r>
              <a:rPr lang="en-US" sz="20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If you have any further questions, please reach out to </a:t>
            </a:r>
            <a:r>
              <a:rPr lang="en-US" sz="2000" u="sng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support@hnry.com.au</a:t>
            </a:r>
            <a:endParaRPr sz="2000" u="sng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A hand holding a phone with and orange circle, a pink cross and 3 blue arrows">
            <a:extLst>
              <a:ext uri="{FF2B5EF4-FFF2-40B4-BE49-F238E27FC236}">
                <a16:creationId xmlns:a16="http://schemas.microsoft.com/office/drawing/2014/main" id="{EE55B921-C2DA-DD68-AC7C-FAF439327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979" y="558800"/>
            <a:ext cx="7467600" cy="629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414</Words>
  <Application>Microsoft Macintosh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Roboto Medium</vt:lpstr>
      <vt:lpstr>Roboto</vt:lpstr>
      <vt:lpstr>Arial</vt:lpstr>
      <vt:lpstr>Roboto Light</vt:lpstr>
      <vt:lpstr>Avenir</vt:lpstr>
      <vt:lpstr>Office Theme</vt:lpstr>
      <vt:lpstr>Next Steps for Para-athletes</vt:lpstr>
      <vt:lpstr>Hnry’s category-defining solution </vt:lpstr>
      <vt:lpstr>What we do for Athletes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Melonie Lowe</cp:lastModifiedBy>
  <cp:revision>3</cp:revision>
  <dcterms:modified xsi:type="dcterms:W3CDTF">2024-11-20T23:03:51Z</dcterms:modified>
</cp:coreProperties>
</file>